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69455" y="6232199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1035755" marR="0" indent="-57855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456266" marR="0" indent="-5418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2020711" marR="0" indent="-64911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477911" marR="0" indent="-64911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935111" marR="0" indent="-64911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392311" marR="0" indent="-64911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849511" marR="0" indent="-64911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306711" marR="0" indent="-64911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hyperlink" Target="https://www.youtube.com/watch?v=fXiqLw99TOQ" TargetMode="External"/><Relationship Id="rId4" Type="http://schemas.openxmlformats.org/officeDocument/2006/relationships/image" Target="../media/image2.jpeg"/><Relationship Id="rId5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Relationship Id="rId49" Type="http://schemas.openxmlformats.org/officeDocument/2006/relationships/image" Target="../media/image48.png"/><Relationship Id="rId50" Type="http://schemas.openxmlformats.org/officeDocument/2006/relationships/image" Target="../media/image49.png"/><Relationship Id="rId51" Type="http://schemas.openxmlformats.org/officeDocument/2006/relationships/image" Target="../media/image50.png"/><Relationship Id="rId52" Type="http://schemas.openxmlformats.org/officeDocument/2006/relationships/image" Target="../media/image51.png"/><Relationship Id="rId53" Type="http://schemas.openxmlformats.org/officeDocument/2006/relationships/image" Target="../media/image52.png"/><Relationship Id="rId54" Type="http://schemas.openxmlformats.org/officeDocument/2006/relationships/image" Target="../media/image53.png"/><Relationship Id="rId55" Type="http://schemas.openxmlformats.org/officeDocument/2006/relationships/image" Target="../media/image54.png"/><Relationship Id="rId56" Type="http://schemas.openxmlformats.org/officeDocument/2006/relationships/image" Target="../media/image55.png"/><Relationship Id="rId57" Type="http://schemas.openxmlformats.org/officeDocument/2006/relationships/image" Target="../media/image56.png"/><Relationship Id="rId58" Type="http://schemas.openxmlformats.org/officeDocument/2006/relationships/image" Target="../media/image57.png"/><Relationship Id="rId59" Type="http://schemas.openxmlformats.org/officeDocument/2006/relationships/image" Target="../media/image58.png"/><Relationship Id="rId60" Type="http://schemas.openxmlformats.org/officeDocument/2006/relationships/image" Target="../media/image59.png"/><Relationship Id="rId61" Type="http://schemas.openxmlformats.org/officeDocument/2006/relationships/image" Target="../media/image60.png"/><Relationship Id="rId62" Type="http://schemas.openxmlformats.org/officeDocument/2006/relationships/image" Target="../media/image61.png"/><Relationship Id="rId6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hyperlink" Target="https://www.sparkt.in/#bio-aditya-chandra" TargetMode="External"/><Relationship Id="rId4" Type="http://schemas.openxmlformats.org/officeDocument/2006/relationships/image" Target="../media/image68.png"/><Relationship Id="rId5" Type="http://schemas.openxmlformats.org/officeDocument/2006/relationships/hyperlink" Target="../Digital/index.html#bio-0" TargetMode="External"/><Relationship Id="rId6" Type="http://schemas.openxmlformats.org/officeDocument/2006/relationships/hyperlink" Target="https://www.sparkt.in/#bio-pritesh-angane" TargetMode="External"/><Relationship Id="rId7" Type="http://schemas.openxmlformats.org/officeDocument/2006/relationships/image" Target="../media/image69.png"/><Relationship Id="rId8" Type="http://schemas.openxmlformats.org/officeDocument/2006/relationships/hyperlink" Target="../Digital/index.html#bio-1" TargetMode="External"/><Relationship Id="rId9" Type="http://schemas.openxmlformats.org/officeDocument/2006/relationships/hyperlink" Target="https://www.sparkt.in/#bio-anaica-mehra" TargetMode="External"/><Relationship Id="rId10" Type="http://schemas.openxmlformats.org/officeDocument/2006/relationships/image" Target="../media/image70.png"/><Relationship Id="rId11" Type="http://schemas.openxmlformats.org/officeDocument/2006/relationships/hyperlink" Target="../Digital/index.html#bio-2" TargetMode="External"/><Relationship Id="rId12" Type="http://schemas.openxmlformats.org/officeDocument/2006/relationships/hyperlink" Target="https://www.sparkt.in/#bio-hiren-vyas" TargetMode="External"/><Relationship Id="rId13" Type="http://schemas.openxmlformats.org/officeDocument/2006/relationships/image" Target="../media/image71.png"/><Relationship Id="rId14" Type="http://schemas.openxmlformats.org/officeDocument/2006/relationships/hyperlink" Target="../Digital/index.html#bio-3" TargetMode="External"/><Relationship Id="rId15" Type="http://schemas.openxmlformats.org/officeDocument/2006/relationships/hyperlink" Target="https://www.sparkt.in/#bio-sarthak-gaikwad" TargetMode="External"/><Relationship Id="rId16" Type="http://schemas.openxmlformats.org/officeDocument/2006/relationships/image" Target="../media/image72.png"/><Relationship Id="rId17" Type="http://schemas.openxmlformats.org/officeDocument/2006/relationships/hyperlink" Target="../Digital/index.html#bio-4" TargetMode="External"/><Relationship Id="rId18" Type="http://schemas.openxmlformats.org/officeDocument/2006/relationships/hyperlink" Target="https://www.sparkt.in/#bio-kanika-mathur" TargetMode="External"/><Relationship Id="rId19" Type="http://schemas.openxmlformats.org/officeDocument/2006/relationships/image" Target="../media/image73.png"/><Relationship Id="rId20" Type="http://schemas.openxmlformats.org/officeDocument/2006/relationships/hyperlink" Target="../Digital/index.html#bio-5" TargetMode="External"/><Relationship Id="rId21" Type="http://schemas.openxmlformats.org/officeDocument/2006/relationships/hyperlink" Target="https://www.sparkt.in/#bio-saurabh-pandey" TargetMode="External"/><Relationship Id="rId22" Type="http://schemas.openxmlformats.org/officeDocument/2006/relationships/image" Target="../media/image74.png"/><Relationship Id="rId23" Type="http://schemas.openxmlformats.org/officeDocument/2006/relationships/hyperlink" Target="../Digital/index.html#bio-6" TargetMode="External"/><Relationship Id="rId24" Type="http://schemas.openxmlformats.org/officeDocument/2006/relationships/hyperlink" Target="https://www.sparkt.in/#bio-nikhil-nair" TargetMode="External"/><Relationship Id="rId25" Type="http://schemas.openxmlformats.org/officeDocument/2006/relationships/image" Target="../media/image75.png"/><Relationship Id="rId26" Type="http://schemas.openxmlformats.org/officeDocument/2006/relationships/hyperlink" Target="../Digital/index.html#bio-8" TargetMode="External"/><Relationship Id="rId27" Type="http://schemas.openxmlformats.org/officeDocument/2006/relationships/hyperlink" Target="https://www.sparkt.in/#team" TargetMode="External"/><Relationship Id="rId28" Type="http://schemas.openxmlformats.org/officeDocument/2006/relationships/image" Target="../media/image76.png"/><Relationship Id="rId29" Type="http://schemas.openxmlformats.org/officeDocument/2006/relationships/hyperlink" Target="../Digital/index.html#bio-9" TargetMode="External"/><Relationship Id="rId30" Type="http://schemas.openxmlformats.org/officeDocument/2006/relationships/hyperlink" Target="https://www.sparkt.in/#team" TargetMode="External"/><Relationship Id="rId31" Type="http://schemas.openxmlformats.org/officeDocument/2006/relationships/image" Target="../media/image77.png"/><Relationship Id="rId32" Type="http://schemas.openxmlformats.org/officeDocument/2006/relationships/hyperlink" Target="../Digital/index.html#bio-10" TargetMode="External"/><Relationship Id="rId33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jpeg"/><Relationship Id="rId4" Type="http://schemas.openxmlformats.org/officeDocument/2006/relationships/hyperlink" Target="https://www.sparkt.in/#work-entertainment-sports" TargetMode="External"/><Relationship Id="rId5" Type="http://schemas.openxmlformats.org/officeDocument/2006/relationships/hyperlink" Target="../Digital/index.html#work-0" TargetMode="External"/><Relationship Id="rId6" Type="http://schemas.openxmlformats.org/officeDocument/2006/relationships/image" Target="../media/image4.jpeg"/><Relationship Id="rId7" Type="http://schemas.openxmlformats.org/officeDocument/2006/relationships/hyperlink" Target="https://www.sparkt.in/#work-finance" TargetMode="External"/><Relationship Id="rId8" Type="http://schemas.openxmlformats.org/officeDocument/2006/relationships/hyperlink" Target="../Digital/index.html#work-1" TargetMode="External"/><Relationship Id="rId9" Type="http://schemas.openxmlformats.org/officeDocument/2006/relationships/image" Target="../media/image5.jpeg"/><Relationship Id="rId10" Type="http://schemas.openxmlformats.org/officeDocument/2006/relationships/hyperlink" Target="https://www.sparkt.in/#work-personal-healthcare" TargetMode="External"/><Relationship Id="rId11" Type="http://schemas.openxmlformats.org/officeDocument/2006/relationships/hyperlink" Target="../Digital/index.html#work-2" TargetMode="External"/><Relationship Id="rId12" Type="http://schemas.openxmlformats.org/officeDocument/2006/relationships/image" Target="../media/image6.jpeg"/><Relationship Id="rId13" Type="http://schemas.openxmlformats.org/officeDocument/2006/relationships/hyperlink" Target="https://www.sparkt.in/#work-infrastructure-engineering" TargetMode="External"/><Relationship Id="rId14" Type="http://schemas.openxmlformats.org/officeDocument/2006/relationships/hyperlink" Target="../Digital/index.html#work-3" TargetMode="External"/><Relationship Id="rId15" Type="http://schemas.openxmlformats.org/officeDocument/2006/relationships/hyperlink" Target="https://www.sparkt.in/#work-building-materials" TargetMode="External"/><Relationship Id="rId16" Type="http://schemas.openxmlformats.org/officeDocument/2006/relationships/hyperlink" Target="../Digital/index.html#work-4" TargetMode="External"/><Relationship Id="rId17" Type="http://schemas.openxmlformats.org/officeDocument/2006/relationships/image" Target="../media/image7.jpeg"/><Relationship Id="rId18" Type="http://schemas.openxmlformats.org/officeDocument/2006/relationships/hyperlink" Target="https://www.sparkt.in/#work-social-impact" TargetMode="External"/><Relationship Id="rId19" Type="http://schemas.openxmlformats.org/officeDocument/2006/relationships/hyperlink" Target="../Digital/index.html#work-5" TargetMode="External"/><Relationship Id="rId20" Type="http://schemas.openxmlformats.org/officeDocument/2006/relationships/image" Target="../media/image8.jpeg"/><Relationship Id="rId21" Type="http://schemas.openxmlformats.org/officeDocument/2006/relationships/hyperlink" Target="https://www.sparkt.in/#work-others" TargetMode="External"/><Relationship Id="rId22" Type="http://schemas.openxmlformats.org/officeDocument/2006/relationships/hyperlink" Target="../Digital/index.html#work-6" TargetMode="External"/><Relationship Id="rId23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hyperlink" Target="https://www.youtube.com/watch?v=zjuugz2pp1g" TargetMode="External"/><Relationship Id="rId4" Type="http://schemas.openxmlformats.org/officeDocument/2006/relationships/image" Target="../media/image2.jpeg"/><Relationship Id="rId5" Type="http://schemas.openxmlformats.org/officeDocument/2006/relationships/hyperlink" Target="https://www.youtube.com/watch?v=dlZ3ZbxGlLM&amp;list=PLzUj7tZ6XX5zkEYVR0V9mCf9q9R7YJFBU" TargetMode="External"/><Relationship Id="rId6" Type="http://schemas.openxmlformats.org/officeDocument/2006/relationships/hyperlink" Target="https://www.youtube.com/watch?v=hIPKp3pUNuY&amp;list=PLzUj7tZ6XX5yYmkq-AHLJwB_GkghjbK0f" TargetMode="External"/><Relationship Id="rId7" Type="http://schemas.openxmlformats.org/officeDocument/2006/relationships/hyperlink" Target="https://www.youtube.com/watch?v=crsE7yy8YHk&amp;list=PLzUj7tZ6XX5ymJFrWxfko_GV21sTj227a" TargetMode="External"/><Relationship Id="rId8" Type="http://schemas.openxmlformats.org/officeDocument/2006/relationships/hyperlink" Target="https://www.youtube.com/watch?v=jRe5wNo5B0g&amp;list=PLzUj7tZ6XX5y3azjwWIqmnlg7OV3TB_m6" TargetMode="External"/><Relationship Id="rId9" Type="http://schemas.openxmlformats.org/officeDocument/2006/relationships/hyperlink" Target="https://www.youtube.com/watch?v=CTC8rXtrdcc&amp;list=PLzUj7tZ6XX5zTiYZ9ZIFhPtYPcWamO3Yu" TargetMode="External"/><Relationship Id="rId10" Type="http://schemas.openxmlformats.org/officeDocument/2006/relationships/hyperlink" Target="https://www.youtube.com/watch?v=qqnfJEy1rVs&amp;list=PLzUj7tZ6XX5ysZi_P7_LceA8tngXw64qm" TargetMode="External"/><Relationship Id="rId11" Type="http://schemas.openxmlformats.org/officeDocument/2006/relationships/hyperlink" Target="https://www.youtube.com/watch?v=cqYm1AnjE8Q&amp;list=PLzUj7tZ6XX5xjE1NShxdqp95xfkW3AqJe" TargetMode="External"/><Relationship Id="rId12" Type="http://schemas.openxmlformats.org/officeDocument/2006/relationships/hyperlink" Target="https://www.youtube.com/watch?v=c5rh-wU2S1I&amp;list=PLzUj7tZ6XX5whL6JkmNVcvRsU6F1y4UnG" TargetMode="External"/><Relationship Id="rId13" Type="http://schemas.openxmlformats.org/officeDocument/2006/relationships/hyperlink" Target="https://www.youtube.com/watch?v=jfo6VsqeOvk&amp;list=PLzUj7tZ6XX5wfh-3TX9Pm1za4KA5Df5LY" TargetMode="External"/><Relationship Id="rId14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737" y="311150"/>
            <a:ext cx="1309688" cy="122555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ABOUT SPARKT"/>
          <p:cNvSpPr txBox="1"/>
          <p:nvPr/>
        </p:nvSpPr>
        <p:spPr>
          <a:xfrm>
            <a:off x="868362" y="2314894"/>
            <a:ext cx="9053513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ABOUT SPARKT</a:t>
            </a:r>
          </a:p>
        </p:txBody>
      </p:sp>
      <p:sp>
        <p:nvSpPr>
          <p:cNvPr id="22" name="Where brand thinking…"/>
          <p:cNvSpPr txBox="1"/>
          <p:nvPr/>
        </p:nvSpPr>
        <p:spPr>
          <a:xfrm>
            <a:off x="822325" y="2995612"/>
            <a:ext cx="10515600" cy="1414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lnSpc>
                <a:spcPts val="5200"/>
              </a:lnSpc>
              <a:defRPr sz="4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Where brand thinking</a:t>
            </a:r>
          </a:p>
          <a:p>
            <a:pPr algn="r">
              <a:lnSpc>
                <a:spcPts val="5200"/>
              </a:lnSpc>
              <a:defRPr sz="4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meets the craft of making.</a:t>
            </a:r>
          </a:p>
        </p:txBody>
      </p:sp>
      <p:sp>
        <p:nvSpPr>
          <p:cNvPr id="23" name="CONSULTING · COMMUNICATION · CONTENT · INFLUENCE · TECHNOLOGY"/>
          <p:cNvSpPr txBox="1"/>
          <p:nvPr/>
        </p:nvSpPr>
        <p:spPr>
          <a:xfrm>
            <a:off x="868362" y="5031900"/>
            <a:ext cx="996791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 · COMMUNICATION · CONTENT · INFLUENCE · TECHNOLOGY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HOW WE PARTNER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HOW WE PARTNER</a:t>
            </a:r>
          </a:p>
        </p:txBody>
      </p:sp>
      <p:sp>
        <p:nvSpPr>
          <p:cNvPr id="26" name="Built around your business."/>
          <p:cNvSpPr txBox="1"/>
          <p:nvPr/>
        </p:nvSpPr>
        <p:spPr>
          <a:xfrm>
            <a:off x="593725" y="863919"/>
            <a:ext cx="10972800" cy="61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Built around your business.</a:t>
            </a:r>
          </a:p>
        </p:txBody>
      </p:sp>
      <p:sp>
        <p:nvSpPr>
          <p:cNvPr id="27" name="We don’t bring a fixed playbook. We build around the category, the consumer, the culture and the business reality."/>
          <p:cNvSpPr txBox="1"/>
          <p:nvPr/>
        </p:nvSpPr>
        <p:spPr>
          <a:xfrm>
            <a:off x="593725" y="1706280"/>
            <a:ext cx="10425113" cy="335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We don’t bring a fixed playbook. We build around the category, the consumer, the culture and the business reality.</a:t>
            </a:r>
          </a:p>
        </p:txBody>
      </p:sp>
      <p:sp>
        <p:nvSpPr>
          <p:cNvPr id="28" name="01"/>
          <p:cNvSpPr txBox="1"/>
          <p:nvPr/>
        </p:nvSpPr>
        <p:spPr>
          <a:xfrm>
            <a:off x="593725" y="2565719"/>
            <a:ext cx="641350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29" name="Tailored thinking, not one-size-fits-all"/>
          <p:cNvSpPr txBox="1"/>
          <p:nvPr/>
        </p:nvSpPr>
        <p:spPr>
          <a:xfrm>
            <a:off x="1371599" y="2606200"/>
            <a:ext cx="4572002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Tailored thinking, not one-size-fits-all</a:t>
            </a:r>
          </a:p>
        </p:txBody>
      </p:sp>
      <p:sp>
        <p:nvSpPr>
          <p:cNvPr id="30" name="Every challenge deserves its own approach."/>
          <p:cNvSpPr txBox="1"/>
          <p:nvPr/>
        </p:nvSpPr>
        <p:spPr>
          <a:xfrm>
            <a:off x="1371599" y="3084038"/>
            <a:ext cx="4572002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Every challenge deserves its own approach.</a:t>
            </a:r>
          </a:p>
        </p:txBody>
      </p:sp>
      <p:sp>
        <p:nvSpPr>
          <p:cNvPr id="31" name="02"/>
          <p:cNvSpPr txBox="1"/>
          <p:nvPr/>
        </p:nvSpPr>
        <p:spPr>
          <a:xfrm>
            <a:off x="6172200" y="2565719"/>
            <a:ext cx="639763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300">
                <a:solidFill>
                  <a:srgbClr val="2E9B8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2" name="You know the category. We know how to unlock it."/>
          <p:cNvSpPr txBox="1"/>
          <p:nvPr/>
        </p:nvSpPr>
        <p:spPr>
          <a:xfrm>
            <a:off x="6950074" y="2606200"/>
            <a:ext cx="4572002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You know the category. We know how to unlock it.</a:t>
            </a:r>
          </a:p>
        </p:txBody>
      </p:sp>
      <p:sp>
        <p:nvSpPr>
          <p:cNvPr id="33" name="Partnership starts with respect for your expertise."/>
          <p:cNvSpPr txBox="1"/>
          <p:nvPr/>
        </p:nvSpPr>
        <p:spPr>
          <a:xfrm>
            <a:off x="6950074" y="3084038"/>
            <a:ext cx="4572002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Partnership starts with respect for your expertise.</a:t>
            </a:r>
          </a:p>
        </p:txBody>
      </p:sp>
      <p:sp>
        <p:nvSpPr>
          <p:cNvPr id="34" name="03"/>
          <p:cNvSpPr txBox="1"/>
          <p:nvPr/>
        </p:nvSpPr>
        <p:spPr>
          <a:xfrm>
            <a:off x="593725" y="3891281"/>
            <a:ext cx="641350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300">
                <a:solidFill>
                  <a:srgbClr val="EFA62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35" name="Culture before communication"/>
          <p:cNvSpPr txBox="1"/>
          <p:nvPr/>
        </p:nvSpPr>
        <p:spPr>
          <a:xfrm>
            <a:off x="1371599" y="3931763"/>
            <a:ext cx="4572002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Culture before communication</a:t>
            </a:r>
          </a:p>
        </p:txBody>
      </p:sp>
      <p:sp>
        <p:nvSpPr>
          <p:cNvPr id="36" name="Behaviour and context before the message."/>
          <p:cNvSpPr txBox="1"/>
          <p:nvPr/>
        </p:nvSpPr>
        <p:spPr>
          <a:xfrm>
            <a:off x="1371599" y="4410394"/>
            <a:ext cx="4572002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Behaviour and context before the message.</a:t>
            </a:r>
          </a:p>
        </p:txBody>
      </p:sp>
      <p:sp>
        <p:nvSpPr>
          <p:cNvPr id="37" name="04"/>
          <p:cNvSpPr txBox="1"/>
          <p:nvPr/>
        </p:nvSpPr>
        <p:spPr>
          <a:xfrm>
            <a:off x="6172200" y="3891281"/>
            <a:ext cx="639763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300">
                <a:solidFill>
                  <a:srgbClr val="E0562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38" name="Ideas before channels"/>
          <p:cNvSpPr txBox="1"/>
          <p:nvPr/>
        </p:nvSpPr>
        <p:spPr>
          <a:xfrm>
            <a:off x="6950074" y="3931763"/>
            <a:ext cx="4572002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Ideas before channels</a:t>
            </a:r>
          </a:p>
        </p:txBody>
      </p:sp>
      <p:sp>
        <p:nvSpPr>
          <p:cNvPr id="39" name="The strategy &amp; idea leads. The channel follows."/>
          <p:cNvSpPr txBox="1"/>
          <p:nvPr/>
        </p:nvSpPr>
        <p:spPr>
          <a:xfrm>
            <a:off x="6950074" y="4410394"/>
            <a:ext cx="4572002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The strategy &amp; idea leads. The channel follows.</a:t>
            </a:r>
          </a:p>
        </p:txBody>
      </p:sp>
      <p:sp>
        <p:nvSpPr>
          <p:cNvPr id="40" name="05"/>
          <p:cNvSpPr txBox="1"/>
          <p:nvPr/>
        </p:nvSpPr>
        <p:spPr>
          <a:xfrm>
            <a:off x="593725" y="5216844"/>
            <a:ext cx="641350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41" name="Business outcomes before outputs"/>
          <p:cNvSpPr txBox="1"/>
          <p:nvPr/>
        </p:nvSpPr>
        <p:spPr>
          <a:xfrm>
            <a:off x="1371599" y="5258119"/>
            <a:ext cx="4572002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Business outcomes before outputs</a:t>
            </a:r>
          </a:p>
        </p:txBody>
      </p:sp>
      <p:sp>
        <p:nvSpPr>
          <p:cNvPr id="42" name="We solve for growth, trust, clarity and demand."/>
          <p:cNvSpPr txBox="1"/>
          <p:nvPr/>
        </p:nvSpPr>
        <p:spPr>
          <a:xfrm>
            <a:off x="1371599" y="5735956"/>
            <a:ext cx="4572002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We solve for growth, trust, clarity and demand.</a:t>
            </a:r>
          </a:p>
        </p:txBody>
      </p:sp>
      <p:sp>
        <p:nvSpPr>
          <p:cNvPr id="43" name="06"/>
          <p:cNvSpPr txBox="1"/>
          <p:nvPr/>
        </p:nvSpPr>
        <p:spPr>
          <a:xfrm>
            <a:off x="6172200" y="5216844"/>
            <a:ext cx="639763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300">
                <a:solidFill>
                  <a:srgbClr val="8E5BA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06</a:t>
            </a:r>
          </a:p>
        </p:txBody>
      </p:sp>
      <p:sp>
        <p:nvSpPr>
          <p:cNvPr id="44" name="Trust makes brave work possible"/>
          <p:cNvSpPr txBox="1"/>
          <p:nvPr/>
        </p:nvSpPr>
        <p:spPr>
          <a:xfrm>
            <a:off x="6950074" y="5258119"/>
            <a:ext cx="4572002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Trust makes brave work possible</a:t>
            </a:r>
          </a:p>
        </p:txBody>
      </p:sp>
      <p:sp>
        <p:nvSpPr>
          <p:cNvPr id="45" name="Clear, honest partnership makes the work better."/>
          <p:cNvSpPr txBox="1"/>
          <p:nvPr/>
        </p:nvSpPr>
        <p:spPr>
          <a:xfrm>
            <a:off x="6950074" y="5735956"/>
            <a:ext cx="4572002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Clear, honest partnership makes the work better.</a:t>
            </a:r>
          </a:p>
        </p:txBody>
      </p:sp>
      <p:pic>
        <p:nvPicPr>
          <p:cNvPr id="46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02"/>
          <p:cNvSpPr txBox="1"/>
          <p:nvPr/>
        </p:nvSpPr>
        <p:spPr>
          <a:xfrm>
            <a:off x="549275" y="274163"/>
            <a:ext cx="3565525" cy="237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0">
                <a:solidFill>
                  <a:srgbClr val="34536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49" name="SECTION TW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SECTION TWO</a:t>
            </a:r>
          </a:p>
        </p:txBody>
      </p:sp>
      <p:sp>
        <p:nvSpPr>
          <p:cNvPr id="50" name="Proof in practice"/>
          <p:cNvSpPr txBox="1"/>
          <p:nvPr/>
        </p:nvSpPr>
        <p:spPr>
          <a:xfrm>
            <a:off x="593725" y="2575244"/>
            <a:ext cx="5395913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Proof in practice</a:t>
            </a:r>
          </a:p>
        </p:txBody>
      </p:sp>
      <p:sp>
        <p:nvSpPr>
          <p:cNvPr id="51" name="A look at the work we have created, the partnerships we have built and the recognition our ideas have earned."/>
          <p:cNvSpPr txBox="1"/>
          <p:nvPr/>
        </p:nvSpPr>
        <p:spPr>
          <a:xfrm>
            <a:off x="593725" y="3408080"/>
            <a:ext cx="5121275" cy="58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 look at the work we have created, the partnerships we have built and the recognition our ideas have earned.</a:t>
            </a:r>
          </a:p>
        </p:txBody>
      </p:sp>
      <p:sp>
        <p:nvSpPr>
          <p:cNvPr id="52" name="OUR WORK IN MOTION"/>
          <p:cNvSpPr txBox="1"/>
          <p:nvPr/>
        </p:nvSpPr>
        <p:spPr>
          <a:xfrm>
            <a:off x="6264275" y="1762444"/>
            <a:ext cx="530225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WORK IN MOTION</a:t>
            </a:r>
          </a:p>
        </p:txBody>
      </p:sp>
      <p:pic>
        <p:nvPicPr>
          <p:cNvPr id="53" name="Image 0" descr="Image 0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18237" y="2193925"/>
            <a:ext cx="5394326" cy="3035300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Circle">
            <a:hlinkClick r:id="rId3" invalidUrl="" action="" tgtFrame="" tooltip="" history="1" highlightClick="0" endSnd="0"/>
          </p:cNvPr>
          <p:cNvSpPr/>
          <p:nvPr/>
        </p:nvSpPr>
        <p:spPr>
          <a:xfrm>
            <a:off x="8504237" y="3300412"/>
            <a:ext cx="822326" cy="822326"/>
          </a:xfrm>
          <a:prstGeom prst="ellipse">
            <a:avLst/>
          </a:prstGeom>
          <a:solidFill>
            <a:srgbClr val="FFFFFF">
              <a:alpha val="85096"/>
            </a:srgbClr>
          </a:solidFill>
          <a:ln w="19050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5" name="▶">
            <a:hlinkClick r:id="rId3" invalidUrl="" action="" tgtFrame="" tooltip="" history="1" highlightClick="0" endSnd="0"/>
          </p:cNvPr>
          <p:cNvSpPr txBox="1"/>
          <p:nvPr/>
        </p:nvSpPr>
        <p:spPr>
          <a:xfrm>
            <a:off x="8550275" y="3515838"/>
            <a:ext cx="730250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▶</a:t>
            </a:r>
          </a:p>
        </p:txBody>
      </p:sp>
      <p:pic>
        <p:nvPicPr>
          <p:cNvPr id="56" name="Image 1" descr="Image 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ARTNERSHIPS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PARTNERSHIPS</a:t>
            </a:r>
          </a:p>
        </p:txBody>
      </p:sp>
      <p:sp>
        <p:nvSpPr>
          <p:cNvPr id="59" name="Experience across categories"/>
          <p:cNvSpPr txBox="1"/>
          <p:nvPr/>
        </p:nvSpPr>
        <p:spPr>
          <a:xfrm>
            <a:off x="593725" y="804388"/>
            <a:ext cx="10882313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 across categories</a:t>
            </a:r>
          </a:p>
        </p:txBody>
      </p:sp>
      <p:sp>
        <p:nvSpPr>
          <p:cNvPr id="60" name="Rounded Rectangle"/>
          <p:cNvSpPr/>
          <p:nvPr/>
        </p:nvSpPr>
        <p:spPr>
          <a:xfrm>
            <a:off x="503237" y="1627187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61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3725" y="1714500"/>
            <a:ext cx="1006475" cy="41116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Rounded Rectangle"/>
          <p:cNvSpPr/>
          <p:nvPr/>
        </p:nvSpPr>
        <p:spPr>
          <a:xfrm>
            <a:off x="503237" y="2322512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63" name="Image 1" descr="Imag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3725" y="2479675"/>
            <a:ext cx="1006475" cy="27146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Rounded Rectangle"/>
          <p:cNvSpPr/>
          <p:nvPr/>
        </p:nvSpPr>
        <p:spPr>
          <a:xfrm>
            <a:off x="503237" y="3017837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65" name="Image 2" descr="Imag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3725" y="3198812"/>
            <a:ext cx="1006475" cy="222251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Rounded Rectangle"/>
          <p:cNvSpPr/>
          <p:nvPr/>
        </p:nvSpPr>
        <p:spPr>
          <a:xfrm>
            <a:off x="503237" y="3713162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67" name="Image 3" descr="Image 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93725" y="3886200"/>
            <a:ext cx="1006475" cy="238125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Rounded Rectangle"/>
          <p:cNvSpPr/>
          <p:nvPr/>
        </p:nvSpPr>
        <p:spPr>
          <a:xfrm>
            <a:off x="503237" y="4406900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69" name="Image 4" descr="Image 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08037" y="4479925"/>
            <a:ext cx="579438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Rounded Rectangle"/>
          <p:cNvSpPr/>
          <p:nvPr/>
        </p:nvSpPr>
        <p:spPr>
          <a:xfrm>
            <a:off x="503237" y="5102225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71" name="Image 5" descr="Image 5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76300" y="5175250"/>
            <a:ext cx="442913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Rounded Rectangle"/>
          <p:cNvSpPr/>
          <p:nvPr/>
        </p:nvSpPr>
        <p:spPr>
          <a:xfrm>
            <a:off x="503237" y="5797550"/>
            <a:ext cx="1189038" cy="584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73" name="Image 6" descr="Image 6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93725" y="5957887"/>
            <a:ext cx="1006475" cy="263526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Rounded Rectangle"/>
          <p:cNvSpPr/>
          <p:nvPr/>
        </p:nvSpPr>
        <p:spPr>
          <a:xfrm>
            <a:off x="1801812" y="1627187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75" name="Image 7" descr="Image 7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936750" y="1700212"/>
            <a:ext cx="919163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Rounded Rectangle"/>
          <p:cNvSpPr/>
          <p:nvPr/>
        </p:nvSpPr>
        <p:spPr>
          <a:xfrm>
            <a:off x="1801812" y="2322512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77" name="Image 8" descr="Image 8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892300" y="2462212"/>
            <a:ext cx="1006475" cy="306388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Rounded Rectangle"/>
          <p:cNvSpPr/>
          <p:nvPr/>
        </p:nvSpPr>
        <p:spPr>
          <a:xfrm>
            <a:off x="1801812" y="3017837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79" name="Image 9" descr="Image 9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939925" y="3090862"/>
            <a:ext cx="911225" cy="438151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Rounded Rectangle"/>
          <p:cNvSpPr/>
          <p:nvPr/>
        </p:nvSpPr>
        <p:spPr>
          <a:xfrm>
            <a:off x="1801812" y="3713162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81" name="Image 10" descr="Image 10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892300" y="3840162"/>
            <a:ext cx="1006475" cy="330201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Rounded Rectangle"/>
          <p:cNvSpPr/>
          <p:nvPr/>
        </p:nvSpPr>
        <p:spPr>
          <a:xfrm>
            <a:off x="1801812" y="4406900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83" name="Image 11" descr="Image 11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2009775" y="4479925"/>
            <a:ext cx="773113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Rounded Rectangle"/>
          <p:cNvSpPr/>
          <p:nvPr/>
        </p:nvSpPr>
        <p:spPr>
          <a:xfrm>
            <a:off x="1801812" y="5102225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85" name="Image 12" descr="Image 12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892300" y="5310187"/>
            <a:ext cx="1006475" cy="169863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Rounded Rectangle"/>
          <p:cNvSpPr/>
          <p:nvPr/>
        </p:nvSpPr>
        <p:spPr>
          <a:xfrm>
            <a:off x="1801812" y="5797550"/>
            <a:ext cx="1189038" cy="584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87" name="Image 13" descr="Image 13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892300" y="5886450"/>
            <a:ext cx="1006475" cy="40640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Rounded Rectangle"/>
          <p:cNvSpPr/>
          <p:nvPr/>
        </p:nvSpPr>
        <p:spPr>
          <a:xfrm>
            <a:off x="3100387" y="1627187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89" name="Image 14" descr="Image 14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3251200" y="1700212"/>
            <a:ext cx="885825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Rounded Rectangle"/>
          <p:cNvSpPr/>
          <p:nvPr/>
        </p:nvSpPr>
        <p:spPr>
          <a:xfrm>
            <a:off x="3100387" y="2322512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91" name="Image 15" descr="Image 15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3190875" y="2400300"/>
            <a:ext cx="1006475" cy="428625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Rounded Rectangle"/>
          <p:cNvSpPr/>
          <p:nvPr/>
        </p:nvSpPr>
        <p:spPr>
          <a:xfrm>
            <a:off x="3100387" y="3017837"/>
            <a:ext cx="1187451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93" name="Image 16" descr="Image 16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3208337" y="3090862"/>
            <a:ext cx="971551" cy="438151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Rounded Rectangle"/>
          <p:cNvSpPr/>
          <p:nvPr/>
        </p:nvSpPr>
        <p:spPr>
          <a:xfrm>
            <a:off x="3100387" y="3713162"/>
            <a:ext cx="1187451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95" name="Image 17" descr="Image 17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3190875" y="3786187"/>
            <a:ext cx="1006475" cy="436563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Rounded Rectangle"/>
          <p:cNvSpPr/>
          <p:nvPr/>
        </p:nvSpPr>
        <p:spPr>
          <a:xfrm>
            <a:off x="3100387" y="4406900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97" name="Image 18" descr="Image 18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3303587" y="4479925"/>
            <a:ext cx="781051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Rounded Rectangle"/>
          <p:cNvSpPr/>
          <p:nvPr/>
        </p:nvSpPr>
        <p:spPr>
          <a:xfrm>
            <a:off x="3100387" y="5102225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99" name="Image 19" descr="Image 19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3190875" y="5272087"/>
            <a:ext cx="1006475" cy="246063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Rounded Rectangle"/>
          <p:cNvSpPr/>
          <p:nvPr/>
        </p:nvSpPr>
        <p:spPr>
          <a:xfrm>
            <a:off x="3100387" y="5797550"/>
            <a:ext cx="1187451" cy="584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01" name="Image 20" descr="Image 20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3190875" y="5956300"/>
            <a:ext cx="1006475" cy="266700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Rounded Rectangle"/>
          <p:cNvSpPr/>
          <p:nvPr/>
        </p:nvSpPr>
        <p:spPr>
          <a:xfrm>
            <a:off x="4398962" y="1627187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03" name="Image 21" descr="Image 21"/>
          <p:cNvPicPr>
            <a:picLocks noChangeAspect="1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4787900" y="1700212"/>
            <a:ext cx="409575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Rounded Rectangle"/>
          <p:cNvSpPr/>
          <p:nvPr/>
        </p:nvSpPr>
        <p:spPr>
          <a:xfrm>
            <a:off x="4398962" y="2322512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05" name="Image 22" descr="Image 22"/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4767262" y="2395537"/>
            <a:ext cx="450851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Rounded Rectangle"/>
          <p:cNvSpPr/>
          <p:nvPr/>
        </p:nvSpPr>
        <p:spPr>
          <a:xfrm>
            <a:off x="4398962" y="3017837"/>
            <a:ext cx="1187451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07" name="Image 23" descr="Image 23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4810125" y="3090862"/>
            <a:ext cx="365125" cy="438151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Rounded Rectangle"/>
          <p:cNvSpPr/>
          <p:nvPr/>
        </p:nvSpPr>
        <p:spPr>
          <a:xfrm>
            <a:off x="4398962" y="3713162"/>
            <a:ext cx="1187451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09" name="Image 24" descr="Image 24"/>
          <p:cNvPicPr>
            <a:picLocks noChangeAspect="1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4510087" y="3786187"/>
            <a:ext cx="965201" cy="438151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Rounded Rectangle"/>
          <p:cNvSpPr/>
          <p:nvPr/>
        </p:nvSpPr>
        <p:spPr>
          <a:xfrm>
            <a:off x="4398962" y="4406900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11" name="Image 25" descr="Image 25"/>
          <p:cNvPicPr>
            <a:picLocks noChangeAspect="1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4595812" y="4479925"/>
            <a:ext cx="793751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Rounded Rectangle"/>
          <p:cNvSpPr/>
          <p:nvPr/>
        </p:nvSpPr>
        <p:spPr>
          <a:xfrm>
            <a:off x="4398962" y="5102225"/>
            <a:ext cx="1187451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13" name="Image 26" descr="Image 26"/>
          <p:cNvPicPr>
            <a:picLocks noChangeAspect="1"/>
          </p:cNvPicPr>
          <p:nvPr/>
        </p:nvPicPr>
        <p:blipFill>
          <a:blip r:embed="rId29">
            <a:extLst/>
          </a:blip>
          <a:stretch>
            <a:fillRect/>
          </a:stretch>
        </p:blipFill>
        <p:spPr>
          <a:xfrm>
            <a:off x="4489450" y="5184775"/>
            <a:ext cx="1006475" cy="420688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Rounded Rectangle"/>
          <p:cNvSpPr/>
          <p:nvPr/>
        </p:nvSpPr>
        <p:spPr>
          <a:xfrm>
            <a:off x="4398962" y="5797550"/>
            <a:ext cx="1187451" cy="584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15" name="Image 27" descr="Image 27"/>
          <p:cNvPicPr>
            <a:picLocks noChangeAspect="1"/>
          </p:cNvPicPr>
          <p:nvPr/>
        </p:nvPicPr>
        <p:blipFill>
          <a:blip r:embed="rId30">
            <a:extLst/>
          </a:blip>
          <a:stretch>
            <a:fillRect/>
          </a:stretch>
        </p:blipFill>
        <p:spPr>
          <a:xfrm>
            <a:off x="4489450" y="5938837"/>
            <a:ext cx="1006475" cy="30321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Rounded Rectangle"/>
          <p:cNvSpPr/>
          <p:nvPr/>
        </p:nvSpPr>
        <p:spPr>
          <a:xfrm>
            <a:off x="5695950" y="1627187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17" name="Image 28" descr="Image 28"/>
          <p:cNvPicPr>
            <a:picLocks noChangeAspect="1"/>
          </p:cNvPicPr>
          <p:nvPr/>
        </p:nvPicPr>
        <p:blipFill>
          <a:blip r:embed="rId31">
            <a:extLst/>
          </a:blip>
          <a:stretch>
            <a:fillRect/>
          </a:stretch>
        </p:blipFill>
        <p:spPr>
          <a:xfrm>
            <a:off x="5788025" y="1735137"/>
            <a:ext cx="1006475" cy="371476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Rounded Rectangle"/>
          <p:cNvSpPr/>
          <p:nvPr/>
        </p:nvSpPr>
        <p:spPr>
          <a:xfrm>
            <a:off x="5695950" y="2322512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19" name="Image 29" descr="Image 29"/>
          <p:cNvPicPr>
            <a:picLocks noChangeAspect="1"/>
          </p:cNvPicPr>
          <p:nvPr/>
        </p:nvPicPr>
        <p:blipFill>
          <a:blip r:embed="rId32">
            <a:extLst/>
          </a:blip>
          <a:stretch>
            <a:fillRect/>
          </a:stretch>
        </p:blipFill>
        <p:spPr>
          <a:xfrm>
            <a:off x="5788025" y="2482850"/>
            <a:ext cx="1006475" cy="265113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ounded Rectangle"/>
          <p:cNvSpPr/>
          <p:nvPr/>
        </p:nvSpPr>
        <p:spPr>
          <a:xfrm>
            <a:off x="5695950" y="3017837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21" name="Image 30" descr="Image 30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5905500" y="3090862"/>
            <a:ext cx="771525" cy="438151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Rounded Rectangle"/>
          <p:cNvSpPr/>
          <p:nvPr/>
        </p:nvSpPr>
        <p:spPr>
          <a:xfrm>
            <a:off x="5695950" y="3713162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23" name="Image 31" descr="Image 31"/>
          <p:cNvPicPr>
            <a:picLocks noChangeAspect="1"/>
          </p:cNvPicPr>
          <p:nvPr/>
        </p:nvPicPr>
        <p:blipFill>
          <a:blip r:embed="rId34">
            <a:extLst/>
          </a:blip>
          <a:stretch>
            <a:fillRect/>
          </a:stretch>
        </p:blipFill>
        <p:spPr>
          <a:xfrm>
            <a:off x="5815012" y="3786187"/>
            <a:ext cx="952501" cy="43815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Rounded Rectangle"/>
          <p:cNvSpPr/>
          <p:nvPr/>
        </p:nvSpPr>
        <p:spPr>
          <a:xfrm>
            <a:off x="5695950" y="4406900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25" name="Image 32" descr="Image 32"/>
          <p:cNvPicPr>
            <a:picLocks noChangeAspect="1"/>
          </p:cNvPicPr>
          <p:nvPr/>
        </p:nvPicPr>
        <p:blipFill>
          <a:blip r:embed="rId35">
            <a:extLst/>
          </a:blip>
          <a:stretch>
            <a:fillRect/>
          </a:stretch>
        </p:blipFill>
        <p:spPr>
          <a:xfrm>
            <a:off x="5788025" y="4510087"/>
            <a:ext cx="1006475" cy="3794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Rounded Rectangle"/>
          <p:cNvSpPr/>
          <p:nvPr/>
        </p:nvSpPr>
        <p:spPr>
          <a:xfrm>
            <a:off x="5695950" y="5102225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27" name="Image 33" descr="Image 33"/>
          <p:cNvPicPr>
            <a:picLocks noChangeAspect="1"/>
          </p:cNvPicPr>
          <p:nvPr/>
        </p:nvPicPr>
        <p:blipFill>
          <a:blip r:embed="rId36">
            <a:extLst/>
          </a:blip>
          <a:stretch>
            <a:fillRect/>
          </a:stretch>
        </p:blipFill>
        <p:spPr>
          <a:xfrm>
            <a:off x="5788025" y="5243512"/>
            <a:ext cx="1006475" cy="303213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Rounded Rectangle"/>
          <p:cNvSpPr/>
          <p:nvPr/>
        </p:nvSpPr>
        <p:spPr>
          <a:xfrm>
            <a:off x="5695950" y="5797550"/>
            <a:ext cx="1189038" cy="584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29" name="Image 34" descr="Image 34"/>
          <p:cNvPicPr>
            <a:picLocks noChangeAspect="1"/>
          </p:cNvPicPr>
          <p:nvPr/>
        </p:nvPicPr>
        <p:blipFill>
          <a:blip r:embed="rId37">
            <a:extLst/>
          </a:blip>
          <a:stretch>
            <a:fillRect/>
          </a:stretch>
        </p:blipFill>
        <p:spPr>
          <a:xfrm>
            <a:off x="5788025" y="5886450"/>
            <a:ext cx="1006475" cy="406400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Rounded Rectangle"/>
          <p:cNvSpPr/>
          <p:nvPr/>
        </p:nvSpPr>
        <p:spPr>
          <a:xfrm>
            <a:off x="6994525" y="1627187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31" name="Image 35" descr="Image 35"/>
          <p:cNvPicPr>
            <a:picLocks noChangeAspect="1"/>
          </p:cNvPicPr>
          <p:nvPr/>
        </p:nvPicPr>
        <p:blipFill>
          <a:blip r:embed="rId38">
            <a:extLst/>
          </a:blip>
          <a:stretch>
            <a:fillRect/>
          </a:stretch>
        </p:blipFill>
        <p:spPr>
          <a:xfrm>
            <a:off x="7086600" y="1714500"/>
            <a:ext cx="1006475" cy="411163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Rounded Rectangle"/>
          <p:cNvSpPr/>
          <p:nvPr/>
        </p:nvSpPr>
        <p:spPr>
          <a:xfrm>
            <a:off x="6994525" y="2322512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33" name="Image 36" descr="Image 36"/>
          <p:cNvPicPr>
            <a:picLocks noChangeAspect="1"/>
          </p:cNvPicPr>
          <p:nvPr/>
        </p:nvPicPr>
        <p:blipFill>
          <a:blip r:embed="rId39">
            <a:extLst/>
          </a:blip>
          <a:stretch>
            <a:fillRect/>
          </a:stretch>
        </p:blipFill>
        <p:spPr>
          <a:xfrm>
            <a:off x="7086600" y="2525712"/>
            <a:ext cx="1006475" cy="177801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Rounded Rectangle"/>
          <p:cNvSpPr/>
          <p:nvPr/>
        </p:nvSpPr>
        <p:spPr>
          <a:xfrm>
            <a:off x="6994525" y="3017837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35" name="Image 37" descr="Image 37"/>
          <p:cNvPicPr>
            <a:picLocks noChangeAspect="1"/>
          </p:cNvPicPr>
          <p:nvPr/>
        </p:nvPicPr>
        <p:blipFill>
          <a:blip r:embed="rId40">
            <a:extLst/>
          </a:blip>
          <a:stretch>
            <a:fillRect/>
          </a:stretch>
        </p:blipFill>
        <p:spPr>
          <a:xfrm>
            <a:off x="7086600" y="3225800"/>
            <a:ext cx="1006475" cy="168275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Rounded Rectangle"/>
          <p:cNvSpPr/>
          <p:nvPr/>
        </p:nvSpPr>
        <p:spPr>
          <a:xfrm>
            <a:off x="6994525" y="3713162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37" name="Image 38" descr="Image 38"/>
          <p:cNvPicPr>
            <a:picLocks noChangeAspect="1"/>
          </p:cNvPicPr>
          <p:nvPr/>
        </p:nvPicPr>
        <p:blipFill>
          <a:blip r:embed="rId41">
            <a:extLst/>
          </a:blip>
          <a:stretch>
            <a:fillRect/>
          </a:stretch>
        </p:blipFill>
        <p:spPr>
          <a:xfrm>
            <a:off x="7086600" y="3905250"/>
            <a:ext cx="1006475" cy="200025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Rounded Rectangle"/>
          <p:cNvSpPr/>
          <p:nvPr/>
        </p:nvSpPr>
        <p:spPr>
          <a:xfrm>
            <a:off x="6994525" y="4406900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39" name="Image 39" descr="Image 39"/>
          <p:cNvPicPr>
            <a:picLocks noChangeAspect="1"/>
          </p:cNvPicPr>
          <p:nvPr/>
        </p:nvPicPr>
        <p:blipFill>
          <a:blip r:embed="rId42">
            <a:extLst/>
          </a:blip>
          <a:stretch>
            <a:fillRect/>
          </a:stretch>
        </p:blipFill>
        <p:spPr>
          <a:xfrm>
            <a:off x="7086600" y="4608512"/>
            <a:ext cx="1006475" cy="182563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Rounded Rectangle"/>
          <p:cNvSpPr/>
          <p:nvPr/>
        </p:nvSpPr>
        <p:spPr>
          <a:xfrm>
            <a:off x="6994525" y="5102225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41" name="Image 40" descr="Image 40"/>
          <p:cNvPicPr>
            <a:picLocks noChangeAspect="1"/>
          </p:cNvPicPr>
          <p:nvPr/>
        </p:nvPicPr>
        <p:blipFill>
          <a:blip r:embed="rId43">
            <a:extLst/>
          </a:blip>
          <a:stretch>
            <a:fillRect/>
          </a:stretch>
        </p:blipFill>
        <p:spPr>
          <a:xfrm>
            <a:off x="7086600" y="5305425"/>
            <a:ext cx="1006475" cy="179388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Rounded Rectangle"/>
          <p:cNvSpPr/>
          <p:nvPr/>
        </p:nvSpPr>
        <p:spPr>
          <a:xfrm>
            <a:off x="6994525" y="5797550"/>
            <a:ext cx="1189038" cy="584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43" name="Image 41" descr="Image 41"/>
          <p:cNvPicPr>
            <a:picLocks noChangeAspect="1"/>
          </p:cNvPicPr>
          <p:nvPr/>
        </p:nvPicPr>
        <p:blipFill>
          <a:blip r:embed="rId44">
            <a:extLst/>
          </a:blip>
          <a:stretch>
            <a:fillRect/>
          </a:stretch>
        </p:blipFill>
        <p:spPr>
          <a:xfrm>
            <a:off x="7086600" y="5997575"/>
            <a:ext cx="1006475" cy="18415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Rounded Rectangle"/>
          <p:cNvSpPr/>
          <p:nvPr/>
        </p:nvSpPr>
        <p:spPr>
          <a:xfrm>
            <a:off x="8293100" y="1627187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45" name="Image 42" descr="Image 42"/>
          <p:cNvPicPr>
            <a:picLocks noChangeAspect="1"/>
          </p:cNvPicPr>
          <p:nvPr/>
        </p:nvPicPr>
        <p:blipFill>
          <a:blip r:embed="rId45">
            <a:extLst/>
          </a:blip>
          <a:stretch>
            <a:fillRect/>
          </a:stretch>
        </p:blipFill>
        <p:spPr>
          <a:xfrm>
            <a:off x="8385175" y="1800225"/>
            <a:ext cx="1006475" cy="239713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Rounded Rectangle"/>
          <p:cNvSpPr/>
          <p:nvPr/>
        </p:nvSpPr>
        <p:spPr>
          <a:xfrm>
            <a:off x="8293100" y="2322512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47" name="Image 43" descr="Image 43"/>
          <p:cNvPicPr>
            <a:picLocks noChangeAspect="1"/>
          </p:cNvPicPr>
          <p:nvPr/>
        </p:nvPicPr>
        <p:blipFill>
          <a:blip r:embed="rId46">
            <a:extLst/>
          </a:blip>
          <a:stretch>
            <a:fillRect/>
          </a:stretch>
        </p:blipFill>
        <p:spPr>
          <a:xfrm>
            <a:off x="8385175" y="2514600"/>
            <a:ext cx="1006475" cy="201613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Rounded Rectangle"/>
          <p:cNvSpPr/>
          <p:nvPr/>
        </p:nvSpPr>
        <p:spPr>
          <a:xfrm>
            <a:off x="8293100" y="3017837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49" name="Image 44" descr="Image 44"/>
          <p:cNvPicPr>
            <a:picLocks noChangeAspect="1"/>
          </p:cNvPicPr>
          <p:nvPr/>
        </p:nvPicPr>
        <p:blipFill>
          <a:blip r:embed="rId47">
            <a:extLst/>
          </a:blip>
          <a:stretch>
            <a:fillRect/>
          </a:stretch>
        </p:blipFill>
        <p:spPr>
          <a:xfrm>
            <a:off x="8385175" y="3198812"/>
            <a:ext cx="1006475" cy="222251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Rounded Rectangle"/>
          <p:cNvSpPr/>
          <p:nvPr/>
        </p:nvSpPr>
        <p:spPr>
          <a:xfrm>
            <a:off x="8293100" y="3713162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51" name="Image 45" descr="Image 45"/>
          <p:cNvPicPr>
            <a:picLocks noChangeAspect="1"/>
          </p:cNvPicPr>
          <p:nvPr/>
        </p:nvPicPr>
        <p:blipFill>
          <a:blip r:embed="rId48">
            <a:extLst/>
          </a:blip>
          <a:stretch>
            <a:fillRect/>
          </a:stretch>
        </p:blipFill>
        <p:spPr>
          <a:xfrm>
            <a:off x="8385175" y="3890962"/>
            <a:ext cx="1006475" cy="228601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Rounded Rectangle"/>
          <p:cNvSpPr/>
          <p:nvPr/>
        </p:nvSpPr>
        <p:spPr>
          <a:xfrm>
            <a:off x="8293100" y="4406900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53" name="Image 46" descr="Image 46"/>
          <p:cNvPicPr>
            <a:picLocks noChangeAspect="1"/>
          </p:cNvPicPr>
          <p:nvPr/>
        </p:nvPicPr>
        <p:blipFill>
          <a:blip r:embed="rId49">
            <a:extLst/>
          </a:blip>
          <a:stretch>
            <a:fillRect/>
          </a:stretch>
        </p:blipFill>
        <p:spPr>
          <a:xfrm>
            <a:off x="8385175" y="4554537"/>
            <a:ext cx="1006475" cy="290513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Rounded Rectangle"/>
          <p:cNvSpPr/>
          <p:nvPr/>
        </p:nvSpPr>
        <p:spPr>
          <a:xfrm>
            <a:off x="8293100" y="5102225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55" name="Image 47" descr="Image 47"/>
          <p:cNvPicPr>
            <a:picLocks noChangeAspect="1"/>
          </p:cNvPicPr>
          <p:nvPr/>
        </p:nvPicPr>
        <p:blipFill>
          <a:blip r:embed="rId50">
            <a:extLst/>
          </a:blip>
          <a:stretch>
            <a:fillRect/>
          </a:stretch>
        </p:blipFill>
        <p:spPr>
          <a:xfrm>
            <a:off x="8385175" y="5243512"/>
            <a:ext cx="1006475" cy="303213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Rounded Rectangle"/>
          <p:cNvSpPr/>
          <p:nvPr/>
        </p:nvSpPr>
        <p:spPr>
          <a:xfrm>
            <a:off x="8293100" y="5797550"/>
            <a:ext cx="1189038" cy="584200"/>
          </a:xfrm>
          <a:prstGeom prst="roundRect">
            <a:avLst>
              <a:gd name="adj" fmla="val 9375"/>
            </a:avLst>
          </a:prstGeom>
          <a:solidFill>
            <a:srgbClr val="0A0F18"/>
          </a:solidFill>
          <a:ln w="12700">
            <a:solidFill>
              <a:srgbClr val="FFFFFF">
                <a:alpha val="45097"/>
              </a:srgbClr>
            </a:solidFill>
            <a:prstDash val="dash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157" name="YOUR BRAND…"/>
          <p:cNvSpPr txBox="1"/>
          <p:nvPr/>
        </p:nvSpPr>
        <p:spPr>
          <a:xfrm>
            <a:off x="8339137" y="5942331"/>
            <a:ext cx="1096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700">
                <a:solidFill>
                  <a:srgbClr val="AEB9C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YOUR BRAND</a:t>
            </a:r>
          </a:p>
          <a:p>
            <a:pPr algn="ctr">
              <a:defRPr sz="700">
                <a:solidFill>
                  <a:srgbClr val="AEB9C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HERE</a:t>
            </a:r>
          </a:p>
        </p:txBody>
      </p:sp>
      <p:sp>
        <p:nvSpPr>
          <p:cNvPr id="158" name="Rounded Rectangle"/>
          <p:cNvSpPr/>
          <p:nvPr/>
        </p:nvSpPr>
        <p:spPr>
          <a:xfrm>
            <a:off x="9591675" y="1627187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59" name="Image 48" descr="Image 48"/>
          <p:cNvPicPr>
            <a:picLocks noChangeAspect="1"/>
          </p:cNvPicPr>
          <p:nvPr/>
        </p:nvPicPr>
        <p:blipFill>
          <a:blip r:embed="rId51">
            <a:extLst/>
          </a:blip>
          <a:stretch>
            <a:fillRect/>
          </a:stretch>
        </p:blipFill>
        <p:spPr>
          <a:xfrm>
            <a:off x="9683750" y="1719262"/>
            <a:ext cx="1004888" cy="403226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Rounded Rectangle"/>
          <p:cNvSpPr/>
          <p:nvPr/>
        </p:nvSpPr>
        <p:spPr>
          <a:xfrm>
            <a:off x="9591675" y="2322512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61" name="Image 49" descr="Image 49"/>
          <p:cNvPicPr>
            <a:picLocks noChangeAspect="1"/>
          </p:cNvPicPr>
          <p:nvPr/>
        </p:nvPicPr>
        <p:blipFill>
          <a:blip r:embed="rId52">
            <a:extLst/>
          </a:blip>
          <a:stretch>
            <a:fillRect/>
          </a:stretch>
        </p:blipFill>
        <p:spPr>
          <a:xfrm>
            <a:off x="9683750" y="2513012"/>
            <a:ext cx="1004888" cy="204788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Rounded Rectangle"/>
          <p:cNvSpPr/>
          <p:nvPr/>
        </p:nvSpPr>
        <p:spPr>
          <a:xfrm>
            <a:off x="9591675" y="3017837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63" name="Image 50" descr="Image 50"/>
          <p:cNvPicPr>
            <a:picLocks noChangeAspect="1"/>
          </p:cNvPicPr>
          <p:nvPr/>
        </p:nvPicPr>
        <p:blipFill>
          <a:blip r:embed="rId53">
            <a:extLst/>
          </a:blip>
          <a:stretch>
            <a:fillRect/>
          </a:stretch>
        </p:blipFill>
        <p:spPr>
          <a:xfrm>
            <a:off x="9736137" y="3090862"/>
            <a:ext cx="900113" cy="438151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Rounded Rectangle"/>
          <p:cNvSpPr/>
          <p:nvPr/>
        </p:nvSpPr>
        <p:spPr>
          <a:xfrm>
            <a:off x="9591675" y="3713162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65" name="Image 51" descr="Image 51"/>
          <p:cNvPicPr>
            <a:picLocks noChangeAspect="1"/>
          </p:cNvPicPr>
          <p:nvPr/>
        </p:nvPicPr>
        <p:blipFill>
          <a:blip r:embed="rId54">
            <a:extLst/>
          </a:blip>
          <a:stretch>
            <a:fillRect/>
          </a:stretch>
        </p:blipFill>
        <p:spPr>
          <a:xfrm>
            <a:off x="9683750" y="3822700"/>
            <a:ext cx="1004888" cy="365125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Rounded Rectangle"/>
          <p:cNvSpPr/>
          <p:nvPr/>
        </p:nvSpPr>
        <p:spPr>
          <a:xfrm>
            <a:off x="9591675" y="4406900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67" name="Image 52" descr="Image 52"/>
          <p:cNvPicPr>
            <a:picLocks noChangeAspect="1"/>
          </p:cNvPicPr>
          <p:nvPr/>
        </p:nvPicPr>
        <p:blipFill>
          <a:blip r:embed="rId55">
            <a:extLst/>
          </a:blip>
          <a:stretch>
            <a:fillRect/>
          </a:stretch>
        </p:blipFill>
        <p:spPr>
          <a:xfrm>
            <a:off x="9683750" y="4521200"/>
            <a:ext cx="1004888" cy="357188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Rounded Rectangle"/>
          <p:cNvSpPr/>
          <p:nvPr/>
        </p:nvSpPr>
        <p:spPr>
          <a:xfrm>
            <a:off x="9591675" y="5102225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69" name="Image 53" descr="Image 53"/>
          <p:cNvPicPr>
            <a:picLocks noChangeAspect="1"/>
          </p:cNvPicPr>
          <p:nvPr/>
        </p:nvPicPr>
        <p:blipFill>
          <a:blip r:embed="rId56">
            <a:extLst/>
          </a:blip>
          <a:stretch>
            <a:fillRect/>
          </a:stretch>
        </p:blipFill>
        <p:spPr>
          <a:xfrm>
            <a:off x="9936162" y="5175250"/>
            <a:ext cx="500063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Rounded Rectangle"/>
          <p:cNvSpPr/>
          <p:nvPr/>
        </p:nvSpPr>
        <p:spPr>
          <a:xfrm>
            <a:off x="10890250" y="1627187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71" name="Image 54" descr="Image 54"/>
          <p:cNvPicPr>
            <a:picLocks noChangeAspect="1"/>
          </p:cNvPicPr>
          <p:nvPr/>
        </p:nvPicPr>
        <p:blipFill>
          <a:blip r:embed="rId57">
            <a:extLst/>
          </a:blip>
          <a:stretch>
            <a:fillRect/>
          </a:stretch>
        </p:blipFill>
        <p:spPr>
          <a:xfrm>
            <a:off x="10982325" y="1814512"/>
            <a:ext cx="1004888" cy="21113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Rounded Rectangle"/>
          <p:cNvSpPr/>
          <p:nvPr/>
        </p:nvSpPr>
        <p:spPr>
          <a:xfrm>
            <a:off x="10890250" y="2322512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73" name="Image 55" descr="Image 55"/>
          <p:cNvPicPr>
            <a:picLocks noChangeAspect="1"/>
          </p:cNvPicPr>
          <p:nvPr/>
        </p:nvPicPr>
        <p:blipFill>
          <a:blip r:embed="rId58">
            <a:extLst/>
          </a:blip>
          <a:stretch>
            <a:fillRect/>
          </a:stretch>
        </p:blipFill>
        <p:spPr>
          <a:xfrm>
            <a:off x="11087100" y="2395537"/>
            <a:ext cx="795338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Rounded Rectangle"/>
          <p:cNvSpPr/>
          <p:nvPr/>
        </p:nvSpPr>
        <p:spPr>
          <a:xfrm>
            <a:off x="10890250" y="3017837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75" name="Image 56" descr="Image 56"/>
          <p:cNvPicPr>
            <a:picLocks noChangeAspect="1"/>
          </p:cNvPicPr>
          <p:nvPr/>
        </p:nvPicPr>
        <p:blipFill>
          <a:blip r:embed="rId59">
            <a:extLst/>
          </a:blip>
          <a:stretch>
            <a:fillRect/>
          </a:stretch>
        </p:blipFill>
        <p:spPr>
          <a:xfrm>
            <a:off x="10982325" y="3170237"/>
            <a:ext cx="1004888" cy="27940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Rounded Rectangle"/>
          <p:cNvSpPr/>
          <p:nvPr/>
        </p:nvSpPr>
        <p:spPr>
          <a:xfrm>
            <a:off x="10890250" y="3713162"/>
            <a:ext cx="1189038" cy="584201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77" name="Image 57" descr="Image 57"/>
          <p:cNvPicPr>
            <a:picLocks noChangeAspect="1"/>
          </p:cNvPicPr>
          <p:nvPr/>
        </p:nvPicPr>
        <p:blipFill>
          <a:blip r:embed="rId60">
            <a:extLst/>
          </a:blip>
          <a:stretch>
            <a:fillRect/>
          </a:stretch>
        </p:blipFill>
        <p:spPr>
          <a:xfrm>
            <a:off x="10982325" y="3879850"/>
            <a:ext cx="1004888" cy="250825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Rounded Rectangle"/>
          <p:cNvSpPr/>
          <p:nvPr/>
        </p:nvSpPr>
        <p:spPr>
          <a:xfrm>
            <a:off x="10890250" y="4406900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79" name="Image 58" descr="Image 58"/>
          <p:cNvPicPr>
            <a:picLocks noChangeAspect="1"/>
          </p:cNvPicPr>
          <p:nvPr/>
        </p:nvPicPr>
        <p:blipFill>
          <a:blip r:embed="rId61">
            <a:extLst/>
          </a:blip>
          <a:stretch>
            <a:fillRect/>
          </a:stretch>
        </p:blipFill>
        <p:spPr>
          <a:xfrm>
            <a:off x="11264900" y="4479925"/>
            <a:ext cx="439738" cy="439738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Rounded Rectangle"/>
          <p:cNvSpPr/>
          <p:nvPr/>
        </p:nvSpPr>
        <p:spPr>
          <a:xfrm>
            <a:off x="10890250" y="5102225"/>
            <a:ext cx="1189038" cy="58578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pic>
        <p:nvPicPr>
          <p:cNvPr id="181" name="Image 59" descr="Image 59"/>
          <p:cNvPicPr>
            <a:picLocks noChangeAspect="1"/>
          </p:cNvPicPr>
          <p:nvPr/>
        </p:nvPicPr>
        <p:blipFill>
          <a:blip r:embed="rId62">
            <a:extLst/>
          </a:blip>
          <a:stretch>
            <a:fillRect/>
          </a:stretch>
        </p:blipFill>
        <p:spPr>
          <a:xfrm>
            <a:off x="10982325" y="5276850"/>
            <a:ext cx="1004888" cy="234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60" descr="Image 60"/>
          <p:cNvPicPr>
            <a:picLocks noChangeAspect="1"/>
          </p:cNvPicPr>
          <p:nvPr/>
        </p:nvPicPr>
        <p:blipFill>
          <a:blip r:embed="rId6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AWARDS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AWARDS</a:t>
            </a:r>
          </a:p>
        </p:txBody>
      </p:sp>
      <p:sp>
        <p:nvSpPr>
          <p:cNvPr id="185" name="Recognition for work that works"/>
          <p:cNvSpPr txBox="1"/>
          <p:nvPr/>
        </p:nvSpPr>
        <p:spPr>
          <a:xfrm>
            <a:off x="593725" y="863919"/>
            <a:ext cx="10972800" cy="61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Recognition for work that works</a:t>
            </a:r>
          </a:p>
        </p:txBody>
      </p:sp>
      <p:sp>
        <p:nvSpPr>
          <p:cNvPr id="186" name="Ideas awarded for creativity, effectiveness and impact across categories."/>
          <p:cNvSpPr txBox="1"/>
          <p:nvPr/>
        </p:nvSpPr>
        <p:spPr>
          <a:xfrm>
            <a:off x="593725" y="1706280"/>
            <a:ext cx="9967913" cy="335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Ideas awarded for creativity, effectiveness and impact across categories.</a:t>
            </a:r>
          </a:p>
        </p:txBody>
      </p:sp>
      <p:sp>
        <p:nvSpPr>
          <p:cNvPr id="187" name="1"/>
          <p:cNvSpPr txBox="1"/>
          <p:nvPr/>
        </p:nvSpPr>
        <p:spPr>
          <a:xfrm>
            <a:off x="685800" y="2481581"/>
            <a:ext cx="1920875" cy="9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58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88" name="Square"/>
          <p:cNvSpPr/>
          <p:nvPr/>
        </p:nvSpPr>
        <p:spPr>
          <a:xfrm rot="2700000">
            <a:off x="1554162" y="3611562"/>
            <a:ext cx="165101" cy="165101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189" name="Agency of the Year"/>
          <p:cNvSpPr txBox="1"/>
          <p:nvPr/>
        </p:nvSpPr>
        <p:spPr>
          <a:xfrm>
            <a:off x="593725" y="3967481"/>
            <a:ext cx="2103438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Agency of the Year</a:t>
            </a:r>
          </a:p>
        </p:txBody>
      </p:sp>
      <p:sp>
        <p:nvSpPr>
          <p:cNvPr id="190" name="3"/>
          <p:cNvSpPr txBox="1"/>
          <p:nvPr/>
        </p:nvSpPr>
        <p:spPr>
          <a:xfrm>
            <a:off x="2925762" y="2481581"/>
            <a:ext cx="1920876" cy="9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58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91" name="Square"/>
          <p:cNvSpPr/>
          <p:nvPr/>
        </p:nvSpPr>
        <p:spPr>
          <a:xfrm rot="2700000">
            <a:off x="3794125" y="3611562"/>
            <a:ext cx="165100" cy="165101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192" name="Grand Prix"/>
          <p:cNvSpPr txBox="1"/>
          <p:nvPr/>
        </p:nvSpPr>
        <p:spPr>
          <a:xfrm>
            <a:off x="2835275" y="3967481"/>
            <a:ext cx="21018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Grand Prix</a:t>
            </a:r>
          </a:p>
        </p:txBody>
      </p:sp>
      <p:sp>
        <p:nvSpPr>
          <p:cNvPr id="193" name="26"/>
          <p:cNvSpPr txBox="1"/>
          <p:nvPr/>
        </p:nvSpPr>
        <p:spPr>
          <a:xfrm>
            <a:off x="5165725" y="2481581"/>
            <a:ext cx="1920875" cy="9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5800">
                <a:solidFill>
                  <a:srgbClr val="EFA62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26</a:t>
            </a:r>
          </a:p>
        </p:txBody>
      </p:sp>
      <p:sp>
        <p:nvSpPr>
          <p:cNvPr id="194" name="Square"/>
          <p:cNvSpPr/>
          <p:nvPr/>
        </p:nvSpPr>
        <p:spPr>
          <a:xfrm rot="2700000">
            <a:off x="6034881" y="3612356"/>
            <a:ext cx="165101" cy="163513"/>
          </a:xfrm>
          <a:prstGeom prst="rect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195" name="Gold"/>
          <p:cNvSpPr txBox="1"/>
          <p:nvPr/>
        </p:nvSpPr>
        <p:spPr>
          <a:xfrm>
            <a:off x="5075237" y="3967481"/>
            <a:ext cx="2103438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Gold</a:t>
            </a:r>
          </a:p>
        </p:txBody>
      </p:sp>
      <p:sp>
        <p:nvSpPr>
          <p:cNvPr id="196" name="14"/>
          <p:cNvSpPr txBox="1"/>
          <p:nvPr/>
        </p:nvSpPr>
        <p:spPr>
          <a:xfrm>
            <a:off x="7407275" y="2481581"/>
            <a:ext cx="1919288" cy="9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5800">
                <a:solidFill>
                  <a:srgbClr val="B8C2C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197" name="Square"/>
          <p:cNvSpPr/>
          <p:nvPr/>
        </p:nvSpPr>
        <p:spPr>
          <a:xfrm rot="2700000">
            <a:off x="8274843" y="3612356"/>
            <a:ext cx="165101" cy="163513"/>
          </a:xfrm>
          <a:prstGeom prst="rect">
            <a:avLst/>
          </a:prstGeom>
          <a:solidFill>
            <a:srgbClr val="B8C2C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198" name="Silver"/>
          <p:cNvSpPr txBox="1"/>
          <p:nvPr/>
        </p:nvSpPr>
        <p:spPr>
          <a:xfrm>
            <a:off x="7315200" y="3967481"/>
            <a:ext cx="2103438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Silver</a:t>
            </a:r>
          </a:p>
        </p:txBody>
      </p:sp>
      <p:sp>
        <p:nvSpPr>
          <p:cNvPr id="199" name="6"/>
          <p:cNvSpPr txBox="1"/>
          <p:nvPr/>
        </p:nvSpPr>
        <p:spPr>
          <a:xfrm>
            <a:off x="9647237" y="2481581"/>
            <a:ext cx="1919288" cy="9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5800">
                <a:solidFill>
                  <a:srgbClr val="C77B3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00" name="Square"/>
          <p:cNvSpPr/>
          <p:nvPr/>
        </p:nvSpPr>
        <p:spPr>
          <a:xfrm rot="2700000">
            <a:off x="10515600" y="3611562"/>
            <a:ext cx="165100" cy="165101"/>
          </a:xfrm>
          <a:prstGeom prst="rect">
            <a:avLst/>
          </a:prstGeom>
          <a:solidFill>
            <a:srgbClr val="C77B3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01" name="Bronze"/>
          <p:cNvSpPr txBox="1"/>
          <p:nvPr/>
        </p:nvSpPr>
        <p:spPr>
          <a:xfrm>
            <a:off x="9555162" y="3967481"/>
            <a:ext cx="2103438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Bronze</a:t>
            </a:r>
          </a:p>
        </p:txBody>
      </p:sp>
      <p:sp>
        <p:nvSpPr>
          <p:cNvPr id="202" name="RECOGNISED AT"/>
          <p:cNvSpPr txBox="1"/>
          <p:nvPr/>
        </p:nvSpPr>
        <p:spPr>
          <a:xfrm>
            <a:off x="685799" y="4917600"/>
            <a:ext cx="9966327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RECOGNISED AT</a:t>
            </a:r>
          </a:p>
        </p:txBody>
      </p:sp>
      <p:pic>
        <p:nvPicPr>
          <p:cNvPr id="203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8700" y="5303837"/>
            <a:ext cx="777875" cy="776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1" descr="Imag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22525" y="5578475"/>
            <a:ext cx="1555750" cy="227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 2" descr="Imag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48162" y="5303837"/>
            <a:ext cx="1270001" cy="7762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age 3" descr="Image 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989637" y="5535612"/>
            <a:ext cx="1554163" cy="3127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 4" descr="Image 4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772400" y="5357812"/>
            <a:ext cx="1554163" cy="6683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 5" descr="Image 5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555162" y="5427662"/>
            <a:ext cx="1554163" cy="528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 6" descr="Image 6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03"/>
          <p:cNvSpPr txBox="1"/>
          <p:nvPr/>
        </p:nvSpPr>
        <p:spPr>
          <a:xfrm>
            <a:off x="549275" y="274163"/>
            <a:ext cx="3565525" cy="237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5000">
                <a:solidFill>
                  <a:srgbClr val="34536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212" name="SECTION THREE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SECTION THREE</a:t>
            </a:r>
          </a:p>
        </p:txBody>
      </p:sp>
      <p:sp>
        <p:nvSpPr>
          <p:cNvPr id="213" name="Inside sparkt"/>
          <p:cNvSpPr txBox="1"/>
          <p:nvPr/>
        </p:nvSpPr>
        <p:spPr>
          <a:xfrm>
            <a:off x="593725" y="2575244"/>
            <a:ext cx="5395913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Inside sparkt</a:t>
            </a:r>
          </a:p>
        </p:txBody>
      </p:sp>
      <p:sp>
        <p:nvSpPr>
          <p:cNvPr id="214" name="Where people, practice and outcomes come together around one idea."/>
          <p:cNvSpPr txBox="1"/>
          <p:nvPr/>
        </p:nvSpPr>
        <p:spPr>
          <a:xfrm>
            <a:off x="593725" y="3408080"/>
            <a:ext cx="5029200" cy="58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Where people, practice and outcomes come together around one idea.</a:t>
            </a:r>
          </a:p>
        </p:txBody>
      </p:sp>
      <p:sp>
        <p:nvSpPr>
          <p:cNvPr id="215" name="Line"/>
          <p:cNvSpPr/>
          <p:nvPr/>
        </p:nvSpPr>
        <p:spPr>
          <a:xfrm flipH="1">
            <a:off x="6675437" y="1736725"/>
            <a:ext cx="2193926" cy="3338513"/>
          </a:xfrm>
          <a:prstGeom prst="line">
            <a:avLst/>
          </a:prstGeom>
          <a:ln>
            <a:solidFill>
              <a:srgbClr val="FFFFFF">
                <a:alpha val="25881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6" name="Line"/>
          <p:cNvSpPr/>
          <p:nvPr/>
        </p:nvSpPr>
        <p:spPr>
          <a:xfrm>
            <a:off x="6675437" y="5075237"/>
            <a:ext cx="4389439" cy="1"/>
          </a:xfrm>
          <a:prstGeom prst="line">
            <a:avLst/>
          </a:prstGeom>
          <a:ln>
            <a:solidFill>
              <a:srgbClr val="FFFFFF">
                <a:alpha val="25881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7" name="Line"/>
          <p:cNvSpPr/>
          <p:nvPr/>
        </p:nvSpPr>
        <p:spPr>
          <a:xfrm flipH="1" flipV="1">
            <a:off x="8869362" y="1736725"/>
            <a:ext cx="2195513" cy="3338513"/>
          </a:xfrm>
          <a:prstGeom prst="line">
            <a:avLst/>
          </a:prstGeom>
          <a:ln>
            <a:solidFill>
              <a:srgbClr val="FFFFFF">
                <a:alpha val="25881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8" name="Line"/>
          <p:cNvSpPr/>
          <p:nvPr/>
        </p:nvSpPr>
        <p:spPr>
          <a:xfrm flipV="1">
            <a:off x="8869362" y="1736724"/>
            <a:ext cx="1" cy="1920876"/>
          </a:xfrm>
          <a:prstGeom prst="line">
            <a:avLst/>
          </a:prstGeom>
          <a:ln w="19050">
            <a:solidFill>
              <a:srgbClr val="E0562E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219" name="Line"/>
          <p:cNvSpPr/>
          <p:nvPr/>
        </p:nvSpPr>
        <p:spPr>
          <a:xfrm flipH="1">
            <a:off x="6675437" y="3657600"/>
            <a:ext cx="2193926" cy="1417638"/>
          </a:xfrm>
          <a:prstGeom prst="line">
            <a:avLst/>
          </a:prstGeom>
          <a:ln w="19050">
            <a:solidFill>
              <a:srgbClr val="1C9AD6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220" name="Line"/>
          <p:cNvSpPr/>
          <p:nvPr/>
        </p:nvSpPr>
        <p:spPr>
          <a:xfrm>
            <a:off x="8869362" y="3657599"/>
            <a:ext cx="2195514" cy="1417639"/>
          </a:xfrm>
          <a:prstGeom prst="line">
            <a:avLst/>
          </a:prstGeom>
          <a:ln w="19050">
            <a:solidFill>
              <a:srgbClr val="2E9B86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221" name="Circle"/>
          <p:cNvSpPr/>
          <p:nvPr/>
        </p:nvSpPr>
        <p:spPr>
          <a:xfrm>
            <a:off x="8786812" y="1655762"/>
            <a:ext cx="165101" cy="163514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22" name="Outcomes"/>
          <p:cNvSpPr txBox="1"/>
          <p:nvPr/>
        </p:nvSpPr>
        <p:spPr>
          <a:xfrm>
            <a:off x="7908925" y="1247300"/>
            <a:ext cx="1920875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Outcomes</a:t>
            </a:r>
          </a:p>
        </p:txBody>
      </p:sp>
      <p:sp>
        <p:nvSpPr>
          <p:cNvPr id="223" name="Circle"/>
          <p:cNvSpPr/>
          <p:nvPr/>
        </p:nvSpPr>
        <p:spPr>
          <a:xfrm>
            <a:off x="6592887" y="4992687"/>
            <a:ext cx="165101" cy="16510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24" name="People"/>
          <p:cNvSpPr txBox="1"/>
          <p:nvPr/>
        </p:nvSpPr>
        <p:spPr>
          <a:xfrm>
            <a:off x="5715000" y="5270819"/>
            <a:ext cx="1920875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People</a:t>
            </a:r>
          </a:p>
        </p:txBody>
      </p:sp>
      <p:sp>
        <p:nvSpPr>
          <p:cNvPr id="225" name="Circle"/>
          <p:cNvSpPr/>
          <p:nvPr/>
        </p:nvSpPr>
        <p:spPr>
          <a:xfrm>
            <a:off x="10982324" y="4992687"/>
            <a:ext cx="163514" cy="165101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26" name="Practice"/>
          <p:cNvSpPr txBox="1"/>
          <p:nvPr/>
        </p:nvSpPr>
        <p:spPr>
          <a:xfrm>
            <a:off x="10104437" y="5270819"/>
            <a:ext cx="1919288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Practice</a:t>
            </a:r>
          </a:p>
        </p:txBody>
      </p:sp>
      <p:sp>
        <p:nvSpPr>
          <p:cNvPr id="227" name="Oval"/>
          <p:cNvSpPr/>
          <p:nvPr/>
        </p:nvSpPr>
        <p:spPr>
          <a:xfrm>
            <a:off x="8093075" y="2879725"/>
            <a:ext cx="1554163" cy="1555750"/>
          </a:xfrm>
          <a:prstGeom prst="ellipse">
            <a:avLst/>
          </a:prstGeom>
          <a:solidFill>
            <a:srgbClr val="2A0E1B"/>
          </a:solidFill>
          <a:ln w="25400">
            <a:solidFill>
              <a:srgbClr val="E0457E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28" name="One…"/>
          <p:cNvSpPr txBox="1"/>
          <p:nvPr/>
        </p:nvSpPr>
        <p:spPr>
          <a:xfrm>
            <a:off x="8137525" y="3434081"/>
            <a:ext cx="1463675" cy="447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One</a:t>
            </a:r>
          </a:p>
          <a:p>
            <a:pPr algn="ct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Idea</a:t>
            </a:r>
          </a:p>
        </p:txBody>
      </p:sp>
      <p:pic>
        <p:nvPicPr>
          <p:cNvPr id="229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AM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TEAM</a:t>
            </a:r>
          </a:p>
        </p:txBody>
      </p:sp>
      <p:sp>
        <p:nvSpPr>
          <p:cNvPr id="232" name="The people behind the work"/>
          <p:cNvSpPr txBox="1"/>
          <p:nvPr/>
        </p:nvSpPr>
        <p:spPr>
          <a:xfrm>
            <a:off x="593725" y="863919"/>
            <a:ext cx="10972800" cy="61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people behind the work</a:t>
            </a:r>
          </a:p>
        </p:txBody>
      </p:sp>
      <p:sp>
        <p:nvSpPr>
          <p:cNvPr id="233" name="A cross-functional team across strategy, creative, technology and production."/>
          <p:cNvSpPr txBox="1"/>
          <p:nvPr/>
        </p:nvSpPr>
        <p:spPr>
          <a:xfrm>
            <a:off x="593725" y="1661036"/>
            <a:ext cx="10425113" cy="335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 cross-functional team across strategy, creative, technology and production.</a:t>
            </a:r>
          </a:p>
        </p:txBody>
      </p:sp>
      <p:pic>
        <p:nvPicPr>
          <p:cNvPr id="234" name="Image 0" descr="Image 0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8200" y="2193925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Aditya Chandra"/>
          <p:cNvSpPr txBox="1"/>
          <p:nvPr/>
        </p:nvSpPr>
        <p:spPr>
          <a:xfrm>
            <a:off x="609600" y="3828575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Aditya Chandra</a:t>
            </a:r>
          </a:p>
        </p:txBody>
      </p:sp>
      <p:sp>
        <p:nvSpPr>
          <p:cNvPr id="236" name="Managing Director &amp; CEO"/>
          <p:cNvSpPr txBox="1"/>
          <p:nvPr/>
        </p:nvSpPr>
        <p:spPr>
          <a:xfrm>
            <a:off x="609600" y="4097656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Managing Director &amp; CEO</a:t>
            </a:r>
          </a:p>
        </p:txBody>
      </p:sp>
      <p:pic>
        <p:nvPicPr>
          <p:cNvPr id="237" name="Image 1" descr="Image 1">
            <a:hlinkClick r:id="rId6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667000" y="2193925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Pritesh Angane"/>
          <p:cNvSpPr txBox="1"/>
          <p:nvPr/>
        </p:nvSpPr>
        <p:spPr>
          <a:xfrm>
            <a:off x="2438400" y="3828575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Pritesh Angane</a:t>
            </a:r>
          </a:p>
        </p:txBody>
      </p:sp>
      <p:sp>
        <p:nvSpPr>
          <p:cNvPr id="239" name="Director Planning"/>
          <p:cNvSpPr txBox="1"/>
          <p:nvPr/>
        </p:nvSpPr>
        <p:spPr>
          <a:xfrm>
            <a:off x="2438400" y="4097656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Director Planning</a:t>
            </a:r>
          </a:p>
        </p:txBody>
      </p:sp>
      <p:pic>
        <p:nvPicPr>
          <p:cNvPr id="240" name="Image 2" descr="Image 2">
            <a:hlinkClick r:id="rId9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4495800" y="2193925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Anaica Mehra"/>
          <p:cNvSpPr txBox="1"/>
          <p:nvPr/>
        </p:nvSpPr>
        <p:spPr>
          <a:xfrm>
            <a:off x="4267200" y="3828575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Anaica Mehra</a:t>
            </a:r>
          </a:p>
        </p:txBody>
      </p:sp>
      <p:sp>
        <p:nvSpPr>
          <p:cNvPr id="242" name="Brand Director"/>
          <p:cNvSpPr txBox="1"/>
          <p:nvPr/>
        </p:nvSpPr>
        <p:spPr>
          <a:xfrm>
            <a:off x="4267200" y="4097656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Brand Director</a:t>
            </a:r>
          </a:p>
        </p:txBody>
      </p:sp>
      <p:pic>
        <p:nvPicPr>
          <p:cNvPr id="243" name="Image 3" descr="Image 3">
            <a:hlinkClick r:id="rId12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6324600" y="2193925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Hiren Vyas"/>
          <p:cNvSpPr txBox="1"/>
          <p:nvPr/>
        </p:nvSpPr>
        <p:spPr>
          <a:xfrm>
            <a:off x="6096000" y="3828575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Hiren Vyas</a:t>
            </a:r>
          </a:p>
        </p:txBody>
      </p:sp>
      <p:sp>
        <p:nvSpPr>
          <p:cNvPr id="245" name="Creative Director"/>
          <p:cNvSpPr txBox="1"/>
          <p:nvPr/>
        </p:nvSpPr>
        <p:spPr>
          <a:xfrm>
            <a:off x="6096000" y="4097656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Creative Director</a:t>
            </a:r>
          </a:p>
        </p:txBody>
      </p:sp>
      <p:pic>
        <p:nvPicPr>
          <p:cNvPr id="246" name="Image 4" descr="Image 4">
            <a:hlinkClick r:id="rId15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8153400" y="2193925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Anmol Mahajan"/>
          <p:cNvSpPr txBox="1"/>
          <p:nvPr/>
        </p:nvSpPr>
        <p:spPr>
          <a:xfrm>
            <a:off x="7924800" y="3828575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Sarthak Gaikwad</a:t>
            </a:r>
          </a:p>
        </p:txBody>
      </p:sp>
      <p:sp>
        <p:nvSpPr>
          <p:cNvPr id="248" name="Creative Director"/>
          <p:cNvSpPr txBox="1"/>
          <p:nvPr/>
        </p:nvSpPr>
        <p:spPr>
          <a:xfrm>
            <a:off x="7924800" y="4097656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Director, Technology</a:t>
            </a:r>
          </a:p>
        </p:txBody>
      </p:sp>
      <p:pic>
        <p:nvPicPr>
          <p:cNvPr id="249" name="Image 5" descr="Image 5">
            <a:hlinkClick r:id="rId18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9982200" y="2193925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Sarthak Gaikwad"/>
          <p:cNvSpPr txBox="1"/>
          <p:nvPr/>
        </p:nvSpPr>
        <p:spPr>
          <a:xfrm>
            <a:off x="9753600" y="3828575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Kanika Mathur</a:t>
            </a:r>
          </a:p>
        </p:txBody>
      </p:sp>
      <p:sp>
        <p:nvSpPr>
          <p:cNvPr id="251" name="Director, Technology"/>
          <p:cNvSpPr txBox="1"/>
          <p:nvPr/>
        </p:nvSpPr>
        <p:spPr>
          <a:xfrm>
            <a:off x="9753600" y="4097656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Engineering Lead</a:t>
            </a:r>
          </a:p>
        </p:txBody>
      </p:sp>
      <p:pic>
        <p:nvPicPr>
          <p:cNvPr id="252" name="Image 6" descr="Image 6">
            <a:hlinkClick r:id="rId21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838200" y="4476750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Roque Fernandes"/>
          <p:cNvSpPr txBox="1"/>
          <p:nvPr/>
        </p:nvSpPr>
        <p:spPr>
          <a:xfrm>
            <a:off x="609600" y="6111400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Saurabh Pandey</a:t>
            </a:r>
          </a:p>
        </p:txBody>
      </p:sp>
      <p:sp>
        <p:nvSpPr>
          <p:cNvPr id="254" name="Associate Creative Director"/>
          <p:cNvSpPr txBox="1"/>
          <p:nvPr/>
        </p:nvSpPr>
        <p:spPr>
          <a:xfrm>
            <a:off x="609600" y="6380481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Engineering Lead</a:t>
            </a:r>
          </a:p>
        </p:txBody>
      </p:sp>
      <p:pic>
        <p:nvPicPr>
          <p:cNvPr id="255" name="Image 8" descr="Image 8">
            <a:hlinkClick r:id="rId24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25">
            <a:extLst/>
          </a:blip>
          <a:stretch>
            <a:fillRect/>
          </a:stretch>
        </p:blipFill>
        <p:spPr>
          <a:xfrm>
            <a:off x="2667000" y="4476750"/>
            <a:ext cx="1371600" cy="1608138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Kanika Mathur"/>
          <p:cNvSpPr txBox="1"/>
          <p:nvPr/>
        </p:nvSpPr>
        <p:spPr>
          <a:xfrm>
            <a:off x="2438400" y="6111400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>Nikhil Nair</a:t>
            </a:r>
          </a:p>
        </p:txBody>
      </p:sp>
      <p:sp>
        <p:nvSpPr>
          <p:cNvPr id="257" name="Engineering Lead"/>
          <p:cNvSpPr txBox="1"/>
          <p:nvPr/>
        </p:nvSpPr>
        <p:spPr>
          <a:xfrm>
            <a:off x="2438400" y="6380481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Product &amp; UX Designer</a:t>
            </a:r>
          </a:p>
        </p:txBody>
      </p:sp>
      <p:sp>
        <p:nvSpPr>
          <p:cNvPr id="259" name="Saurabh Pandey"/>
          <p:cNvSpPr txBox="1"/>
          <p:nvPr/>
        </p:nvSpPr>
        <p:spPr>
          <a:xfrm>
            <a:off x="4267200" y="6111400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/>
            </a:r>
          </a:p>
        </p:txBody>
      </p:sp>
      <p:sp>
        <p:nvSpPr>
          <p:cNvPr id="260" name="Engineering Lead"/>
          <p:cNvSpPr txBox="1"/>
          <p:nvPr/>
        </p:nvSpPr>
        <p:spPr>
          <a:xfrm>
            <a:off x="4267200" y="6380481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262" name="Nikhil Nair"/>
          <p:cNvSpPr txBox="1"/>
          <p:nvPr/>
        </p:nvSpPr>
        <p:spPr>
          <a:xfrm>
            <a:off x="6096000" y="6111400"/>
            <a:ext cx="18288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</a:rPr>
              <a:t/>
            </a:r>
          </a:p>
        </p:txBody>
      </p:sp>
      <p:sp>
        <p:nvSpPr>
          <p:cNvPr id="263" name="Product &amp; UX Designer"/>
          <p:cNvSpPr txBox="1"/>
          <p:nvPr/>
        </p:nvSpPr>
        <p:spPr>
          <a:xfrm>
            <a:off x="6096000" y="6380481"/>
            <a:ext cx="1828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9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/>
            </a:r>
          </a:p>
        </p:txBody>
      </p:sp>
      <p:pic>
        <p:nvPicPr>
          <p:cNvPr id="264" name="Image 11" descr="Image 11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267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68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69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70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271" name="Circle"/>
          <p:cNvSpPr/>
          <p:nvPr/>
        </p:nvSpPr>
        <p:spPr>
          <a:xfrm>
            <a:off x="3657600" y="1920875"/>
            <a:ext cx="274638" cy="273050"/>
          </a:xfrm>
          <a:prstGeom prst="ellipse">
            <a:avLst/>
          </a:prstGeom>
          <a:solidFill>
            <a:srgbClr val="3E3C8C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72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3E3C8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273" name="Circle"/>
          <p:cNvSpPr/>
          <p:nvPr/>
        </p:nvSpPr>
        <p:spPr>
          <a:xfrm>
            <a:off x="4983162" y="2506662"/>
            <a:ext cx="146051" cy="146051"/>
          </a:xfrm>
          <a:prstGeom prst="ellipse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74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275" name="Circle"/>
          <p:cNvSpPr/>
          <p:nvPr/>
        </p:nvSpPr>
        <p:spPr>
          <a:xfrm>
            <a:off x="5505449" y="3767137"/>
            <a:ext cx="146052" cy="146051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76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277" name="Circle"/>
          <p:cNvSpPr/>
          <p:nvPr/>
        </p:nvSpPr>
        <p:spPr>
          <a:xfrm>
            <a:off x="4983162" y="5027612"/>
            <a:ext cx="146051" cy="147638"/>
          </a:xfrm>
          <a:prstGeom prst="ellipse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78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279" name="Circle"/>
          <p:cNvSpPr/>
          <p:nvPr/>
        </p:nvSpPr>
        <p:spPr>
          <a:xfrm>
            <a:off x="3721099" y="5549899"/>
            <a:ext cx="146052" cy="146052"/>
          </a:xfrm>
          <a:prstGeom prst="ellipse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80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281" name="Circle"/>
          <p:cNvSpPr/>
          <p:nvPr/>
        </p:nvSpPr>
        <p:spPr>
          <a:xfrm>
            <a:off x="2460624" y="5027612"/>
            <a:ext cx="146052" cy="147638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82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283" name="Circle"/>
          <p:cNvSpPr/>
          <p:nvPr/>
        </p:nvSpPr>
        <p:spPr>
          <a:xfrm>
            <a:off x="1938337" y="3767137"/>
            <a:ext cx="146051" cy="14605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84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285" name="Circle"/>
          <p:cNvSpPr/>
          <p:nvPr/>
        </p:nvSpPr>
        <p:spPr>
          <a:xfrm>
            <a:off x="2460624" y="2506662"/>
            <a:ext cx="146052" cy="146051"/>
          </a:xfrm>
          <a:prstGeom prst="ellipse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86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287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288" name="Consulting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289" name="Brand &amp; Communication Strategy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Brand &amp; Communication Strategy</a:t>
            </a:r>
          </a:p>
        </p:txBody>
      </p:sp>
      <p:sp>
        <p:nvSpPr>
          <p:cNvPr id="290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1" name="Brand Positioning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Brand Positioning</a:t>
            </a:r>
          </a:p>
        </p:txBody>
      </p:sp>
      <p:sp>
        <p:nvSpPr>
          <p:cNvPr id="292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3" name="Identity &amp; Design Systems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Identity &amp; Design Systems</a:t>
            </a:r>
          </a:p>
        </p:txBody>
      </p:sp>
      <p:sp>
        <p:nvSpPr>
          <p:cNvPr id="294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5" name="Integrated &amp; Digital Marketing Strategy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Integrated &amp; Digital Marketing Strategy</a:t>
            </a:r>
          </a:p>
        </p:txBody>
      </p:sp>
      <p:sp>
        <p:nvSpPr>
          <p:cNvPr id="296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7" name="Consumer Experience"/>
          <p:cNvSpPr txBox="1"/>
          <p:nvPr/>
        </p:nvSpPr>
        <p:spPr>
          <a:xfrm>
            <a:off x="7407275" y="50834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Consumer Experience</a:t>
            </a:r>
          </a:p>
        </p:txBody>
      </p:sp>
      <p:sp>
        <p:nvSpPr>
          <p:cNvPr id="298" name="Line"/>
          <p:cNvSpPr/>
          <p:nvPr/>
        </p:nvSpPr>
        <p:spPr>
          <a:xfrm>
            <a:off x="7361237" y="54498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9" name="Digital Transformation"/>
          <p:cNvSpPr txBox="1"/>
          <p:nvPr/>
        </p:nvSpPr>
        <p:spPr>
          <a:xfrm>
            <a:off x="7407275" y="5594669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Digital Transformation</a:t>
            </a:r>
          </a:p>
        </p:txBody>
      </p:sp>
      <p:sp>
        <p:nvSpPr>
          <p:cNvPr id="300" name="Line"/>
          <p:cNvSpPr/>
          <p:nvPr/>
        </p:nvSpPr>
        <p:spPr>
          <a:xfrm>
            <a:off x="7361237" y="59626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1" name="Growth &amp; Innovation"/>
          <p:cNvSpPr txBox="1"/>
          <p:nvPr/>
        </p:nvSpPr>
        <p:spPr>
          <a:xfrm>
            <a:off x="7407275" y="61074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Growth &amp; Innovation</a:t>
            </a:r>
          </a:p>
        </p:txBody>
      </p:sp>
      <p:sp>
        <p:nvSpPr>
          <p:cNvPr id="302" name="Line"/>
          <p:cNvSpPr/>
          <p:nvPr/>
        </p:nvSpPr>
        <p:spPr>
          <a:xfrm>
            <a:off x="7361237" y="64738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303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306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07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08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09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310" name="Circle"/>
          <p:cNvSpPr/>
          <p:nvPr/>
        </p:nvSpPr>
        <p:spPr>
          <a:xfrm>
            <a:off x="3721099" y="1984374"/>
            <a:ext cx="146052" cy="146052"/>
          </a:xfrm>
          <a:prstGeom prst="ellipse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11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312" name="Circle"/>
          <p:cNvSpPr/>
          <p:nvPr/>
        </p:nvSpPr>
        <p:spPr>
          <a:xfrm>
            <a:off x="4918075" y="2443162"/>
            <a:ext cx="274638" cy="273051"/>
          </a:xfrm>
          <a:prstGeom prst="ellipse">
            <a:avLst/>
          </a:prstGeom>
          <a:solidFill>
            <a:srgbClr val="E0457E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13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314" name="Circle"/>
          <p:cNvSpPr/>
          <p:nvPr/>
        </p:nvSpPr>
        <p:spPr>
          <a:xfrm>
            <a:off x="5505449" y="3767137"/>
            <a:ext cx="146052" cy="146051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15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316" name="Circle"/>
          <p:cNvSpPr/>
          <p:nvPr/>
        </p:nvSpPr>
        <p:spPr>
          <a:xfrm>
            <a:off x="4983162" y="5027612"/>
            <a:ext cx="146051" cy="147638"/>
          </a:xfrm>
          <a:prstGeom prst="ellipse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17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318" name="Circle"/>
          <p:cNvSpPr/>
          <p:nvPr/>
        </p:nvSpPr>
        <p:spPr>
          <a:xfrm>
            <a:off x="3721099" y="5549899"/>
            <a:ext cx="146052" cy="146052"/>
          </a:xfrm>
          <a:prstGeom prst="ellipse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19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320" name="Circle"/>
          <p:cNvSpPr/>
          <p:nvPr/>
        </p:nvSpPr>
        <p:spPr>
          <a:xfrm>
            <a:off x="2460624" y="5027612"/>
            <a:ext cx="146052" cy="147638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21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322" name="Circle"/>
          <p:cNvSpPr/>
          <p:nvPr/>
        </p:nvSpPr>
        <p:spPr>
          <a:xfrm>
            <a:off x="1938337" y="3767137"/>
            <a:ext cx="146051" cy="14605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23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324" name="Circle"/>
          <p:cNvSpPr/>
          <p:nvPr/>
        </p:nvSpPr>
        <p:spPr>
          <a:xfrm>
            <a:off x="2460624" y="2506662"/>
            <a:ext cx="146052" cy="146051"/>
          </a:xfrm>
          <a:prstGeom prst="ellipse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25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326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27" name="Communication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328" name="Campaigns &amp; Creative Strategy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Campaigns &amp; Creative Strategy</a:t>
            </a:r>
          </a:p>
        </p:txBody>
      </p:sp>
      <p:sp>
        <p:nvSpPr>
          <p:cNvPr id="329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0" name="Social &amp; Community Management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Social &amp; Community Management</a:t>
            </a:r>
          </a:p>
        </p:txBody>
      </p:sp>
      <p:sp>
        <p:nvSpPr>
          <p:cNvPr id="331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2" name="Corporate &amp; Internal Communication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Corporate &amp; Internal Communication</a:t>
            </a:r>
          </a:p>
        </p:txBody>
      </p:sp>
      <p:sp>
        <p:nvSpPr>
          <p:cNvPr id="333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4" name="Marketing Collateral &amp; Sales Assets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Marketing Collateral &amp; Sales Assets</a:t>
            </a:r>
          </a:p>
        </p:txBody>
      </p:sp>
      <p:sp>
        <p:nvSpPr>
          <p:cNvPr id="335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336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339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40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41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42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343" name="Circle"/>
          <p:cNvSpPr/>
          <p:nvPr/>
        </p:nvSpPr>
        <p:spPr>
          <a:xfrm>
            <a:off x="3721099" y="1984374"/>
            <a:ext cx="146052" cy="146052"/>
          </a:xfrm>
          <a:prstGeom prst="ellipse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44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345" name="Circle"/>
          <p:cNvSpPr/>
          <p:nvPr/>
        </p:nvSpPr>
        <p:spPr>
          <a:xfrm>
            <a:off x="4983162" y="2506662"/>
            <a:ext cx="146051" cy="146051"/>
          </a:xfrm>
          <a:prstGeom prst="ellipse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46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347" name="Circle"/>
          <p:cNvSpPr/>
          <p:nvPr/>
        </p:nvSpPr>
        <p:spPr>
          <a:xfrm>
            <a:off x="5440362" y="3703637"/>
            <a:ext cx="274638" cy="274638"/>
          </a:xfrm>
          <a:prstGeom prst="ellipse">
            <a:avLst/>
          </a:prstGeom>
          <a:solidFill>
            <a:srgbClr val="E0562E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48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E0562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349" name="Circle"/>
          <p:cNvSpPr/>
          <p:nvPr/>
        </p:nvSpPr>
        <p:spPr>
          <a:xfrm>
            <a:off x="4983162" y="5027612"/>
            <a:ext cx="146051" cy="147638"/>
          </a:xfrm>
          <a:prstGeom prst="ellipse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50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351" name="Circle"/>
          <p:cNvSpPr/>
          <p:nvPr/>
        </p:nvSpPr>
        <p:spPr>
          <a:xfrm>
            <a:off x="3721099" y="5549899"/>
            <a:ext cx="146052" cy="146052"/>
          </a:xfrm>
          <a:prstGeom prst="ellipse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52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353" name="Circle"/>
          <p:cNvSpPr/>
          <p:nvPr/>
        </p:nvSpPr>
        <p:spPr>
          <a:xfrm>
            <a:off x="2460624" y="5027612"/>
            <a:ext cx="146052" cy="147638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54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355" name="Circle"/>
          <p:cNvSpPr/>
          <p:nvPr/>
        </p:nvSpPr>
        <p:spPr>
          <a:xfrm>
            <a:off x="1938337" y="3767137"/>
            <a:ext cx="146051" cy="14605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56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357" name="Circle"/>
          <p:cNvSpPr/>
          <p:nvPr/>
        </p:nvSpPr>
        <p:spPr>
          <a:xfrm>
            <a:off x="2460624" y="2506662"/>
            <a:ext cx="146052" cy="146051"/>
          </a:xfrm>
          <a:prstGeom prst="ellipse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58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359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60" name="Content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361" name="Content Strategy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Content Strategy</a:t>
            </a:r>
          </a:p>
        </p:txBody>
      </p:sp>
      <p:sp>
        <p:nvSpPr>
          <p:cNvPr id="362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3" name="Content Development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Content Development</a:t>
            </a:r>
          </a:p>
        </p:txBody>
      </p:sp>
      <p:sp>
        <p:nvSpPr>
          <p:cNvPr id="364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5" name="Live Action &amp; Production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Live Action &amp; Production</a:t>
            </a:r>
          </a:p>
        </p:txBody>
      </p:sp>
      <p:sp>
        <p:nvSpPr>
          <p:cNvPr id="366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7" name="Branded Content &amp; IPs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Branded Content &amp; IPs</a:t>
            </a:r>
          </a:p>
        </p:txBody>
      </p:sp>
      <p:sp>
        <p:nvSpPr>
          <p:cNvPr id="368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9" name="Long-form Editorial"/>
          <p:cNvSpPr txBox="1"/>
          <p:nvPr/>
        </p:nvSpPr>
        <p:spPr>
          <a:xfrm>
            <a:off x="7407275" y="50834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Long-form Editorial</a:t>
            </a:r>
          </a:p>
        </p:txBody>
      </p:sp>
      <p:sp>
        <p:nvSpPr>
          <p:cNvPr id="370" name="Line"/>
          <p:cNvSpPr/>
          <p:nvPr/>
        </p:nvSpPr>
        <p:spPr>
          <a:xfrm>
            <a:off x="7361237" y="54498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1" name="Motion Design"/>
          <p:cNvSpPr txBox="1"/>
          <p:nvPr/>
        </p:nvSpPr>
        <p:spPr>
          <a:xfrm>
            <a:off x="7407275" y="5594669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Motion Design</a:t>
            </a:r>
          </a:p>
        </p:txBody>
      </p:sp>
      <p:sp>
        <p:nvSpPr>
          <p:cNvPr id="372" name="Line"/>
          <p:cNvSpPr/>
          <p:nvPr/>
        </p:nvSpPr>
        <p:spPr>
          <a:xfrm>
            <a:off x="7361237" y="59626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373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376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77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78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79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380" name="Circle"/>
          <p:cNvSpPr/>
          <p:nvPr/>
        </p:nvSpPr>
        <p:spPr>
          <a:xfrm>
            <a:off x="3721099" y="1984374"/>
            <a:ext cx="146052" cy="146052"/>
          </a:xfrm>
          <a:prstGeom prst="ellipse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81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382" name="Circle"/>
          <p:cNvSpPr/>
          <p:nvPr/>
        </p:nvSpPr>
        <p:spPr>
          <a:xfrm>
            <a:off x="4983162" y="2506662"/>
            <a:ext cx="146051" cy="146051"/>
          </a:xfrm>
          <a:prstGeom prst="ellipse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83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384" name="Circle"/>
          <p:cNvSpPr/>
          <p:nvPr/>
        </p:nvSpPr>
        <p:spPr>
          <a:xfrm>
            <a:off x="5505449" y="3767137"/>
            <a:ext cx="146052" cy="146051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85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386" name="Circle"/>
          <p:cNvSpPr/>
          <p:nvPr/>
        </p:nvSpPr>
        <p:spPr>
          <a:xfrm>
            <a:off x="4918075" y="4964112"/>
            <a:ext cx="274638" cy="274638"/>
          </a:xfrm>
          <a:prstGeom prst="ellipse">
            <a:avLst/>
          </a:prstGeom>
          <a:solidFill>
            <a:srgbClr val="EFA62E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87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EFA62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388" name="Circle"/>
          <p:cNvSpPr/>
          <p:nvPr/>
        </p:nvSpPr>
        <p:spPr>
          <a:xfrm>
            <a:off x="3721099" y="5549899"/>
            <a:ext cx="146052" cy="146052"/>
          </a:xfrm>
          <a:prstGeom prst="ellipse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89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390" name="Circle"/>
          <p:cNvSpPr/>
          <p:nvPr/>
        </p:nvSpPr>
        <p:spPr>
          <a:xfrm>
            <a:off x="2460624" y="5027612"/>
            <a:ext cx="146052" cy="147638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91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392" name="Circle"/>
          <p:cNvSpPr/>
          <p:nvPr/>
        </p:nvSpPr>
        <p:spPr>
          <a:xfrm>
            <a:off x="1938337" y="3767137"/>
            <a:ext cx="146051" cy="14605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93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394" name="Circle"/>
          <p:cNvSpPr/>
          <p:nvPr/>
        </p:nvSpPr>
        <p:spPr>
          <a:xfrm>
            <a:off x="2460624" y="2506662"/>
            <a:ext cx="146052" cy="146051"/>
          </a:xfrm>
          <a:prstGeom prst="ellipse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95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396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397" name="Discovery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398" name="Channel Planning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Channel Planning</a:t>
            </a:r>
          </a:p>
        </p:txBody>
      </p:sp>
      <p:sp>
        <p:nvSpPr>
          <p:cNvPr id="399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0" name="Search &amp; AI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Search &amp; AI</a:t>
            </a:r>
          </a:p>
        </p:txBody>
      </p:sp>
      <p:sp>
        <p:nvSpPr>
          <p:cNvPr id="401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2" name="Unified Analytics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Unified Analytics</a:t>
            </a:r>
          </a:p>
        </p:txBody>
      </p:sp>
      <p:sp>
        <p:nvSpPr>
          <p:cNvPr id="403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4" name="Marketing Automation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Marketing Automation</a:t>
            </a:r>
          </a:p>
        </p:txBody>
      </p:sp>
      <p:sp>
        <p:nvSpPr>
          <p:cNvPr id="405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6" name="Customer Life Cycle"/>
          <p:cNvSpPr txBox="1"/>
          <p:nvPr/>
        </p:nvSpPr>
        <p:spPr>
          <a:xfrm>
            <a:off x="7407275" y="50834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Customer Life Cycle</a:t>
            </a:r>
          </a:p>
        </p:txBody>
      </p:sp>
      <p:sp>
        <p:nvSpPr>
          <p:cNvPr id="407" name="Line"/>
          <p:cNvSpPr/>
          <p:nvPr/>
        </p:nvSpPr>
        <p:spPr>
          <a:xfrm>
            <a:off x="7361237" y="54498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8" name="Loyalty"/>
          <p:cNvSpPr txBox="1"/>
          <p:nvPr/>
        </p:nvSpPr>
        <p:spPr>
          <a:xfrm>
            <a:off x="7407275" y="5594669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Loyalty</a:t>
            </a:r>
          </a:p>
        </p:txBody>
      </p:sp>
      <p:sp>
        <p:nvSpPr>
          <p:cNvPr id="409" name="Line"/>
          <p:cNvSpPr/>
          <p:nvPr/>
        </p:nvSpPr>
        <p:spPr>
          <a:xfrm>
            <a:off x="7361237" y="59626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410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413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14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15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16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417" name="Circle"/>
          <p:cNvSpPr/>
          <p:nvPr/>
        </p:nvSpPr>
        <p:spPr>
          <a:xfrm>
            <a:off x="3721099" y="1984374"/>
            <a:ext cx="146052" cy="146052"/>
          </a:xfrm>
          <a:prstGeom prst="ellipse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18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419" name="Circle"/>
          <p:cNvSpPr/>
          <p:nvPr/>
        </p:nvSpPr>
        <p:spPr>
          <a:xfrm>
            <a:off x="4983162" y="2506662"/>
            <a:ext cx="146051" cy="146051"/>
          </a:xfrm>
          <a:prstGeom prst="ellipse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20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421" name="Circle"/>
          <p:cNvSpPr/>
          <p:nvPr/>
        </p:nvSpPr>
        <p:spPr>
          <a:xfrm>
            <a:off x="5505449" y="3767137"/>
            <a:ext cx="146052" cy="146051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22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423" name="Circle"/>
          <p:cNvSpPr/>
          <p:nvPr/>
        </p:nvSpPr>
        <p:spPr>
          <a:xfrm>
            <a:off x="4983162" y="5027612"/>
            <a:ext cx="146051" cy="147638"/>
          </a:xfrm>
          <a:prstGeom prst="ellipse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24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425" name="Circle"/>
          <p:cNvSpPr/>
          <p:nvPr/>
        </p:nvSpPr>
        <p:spPr>
          <a:xfrm>
            <a:off x="3657600" y="5486400"/>
            <a:ext cx="274638" cy="274638"/>
          </a:xfrm>
          <a:prstGeom prst="ellipse">
            <a:avLst/>
          </a:prstGeom>
          <a:solidFill>
            <a:srgbClr val="8E5BA0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26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8E5BA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427" name="Circle"/>
          <p:cNvSpPr/>
          <p:nvPr/>
        </p:nvSpPr>
        <p:spPr>
          <a:xfrm>
            <a:off x="2460624" y="5027612"/>
            <a:ext cx="146052" cy="147638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28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429" name="Circle"/>
          <p:cNvSpPr/>
          <p:nvPr/>
        </p:nvSpPr>
        <p:spPr>
          <a:xfrm>
            <a:off x="1938337" y="3767137"/>
            <a:ext cx="146051" cy="14605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30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431" name="Circle"/>
          <p:cNvSpPr/>
          <p:nvPr/>
        </p:nvSpPr>
        <p:spPr>
          <a:xfrm>
            <a:off x="2460624" y="2506662"/>
            <a:ext cx="146052" cy="146051"/>
          </a:xfrm>
          <a:prstGeom prst="ellipse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32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433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34" name="Influence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435" name="Influencer Strategy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Influencer Strategy</a:t>
            </a:r>
          </a:p>
        </p:txBody>
      </p:sp>
      <p:sp>
        <p:nvSpPr>
          <p:cNvPr id="436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7" name="Creator Partnerships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Creator Partnerships</a:t>
            </a:r>
          </a:p>
        </p:txBody>
      </p:sp>
      <p:sp>
        <p:nvSpPr>
          <p:cNvPr id="438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9" name="Influencer Campaigns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Influencer Campaigns</a:t>
            </a:r>
          </a:p>
        </p:txBody>
      </p:sp>
      <p:sp>
        <p:nvSpPr>
          <p:cNvPr id="440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1" name="Amplification &amp; Reporting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Amplification &amp; Reporting</a:t>
            </a:r>
          </a:p>
        </p:txBody>
      </p:sp>
      <p:sp>
        <p:nvSpPr>
          <p:cNvPr id="442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443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446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47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48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49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450" name="Circle"/>
          <p:cNvSpPr/>
          <p:nvPr/>
        </p:nvSpPr>
        <p:spPr>
          <a:xfrm>
            <a:off x="3721099" y="1984374"/>
            <a:ext cx="146052" cy="146052"/>
          </a:xfrm>
          <a:prstGeom prst="ellipse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51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452" name="Circle"/>
          <p:cNvSpPr/>
          <p:nvPr/>
        </p:nvSpPr>
        <p:spPr>
          <a:xfrm>
            <a:off x="4983162" y="2506662"/>
            <a:ext cx="146051" cy="146051"/>
          </a:xfrm>
          <a:prstGeom prst="ellipse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53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454" name="Circle"/>
          <p:cNvSpPr/>
          <p:nvPr/>
        </p:nvSpPr>
        <p:spPr>
          <a:xfrm>
            <a:off x="5505449" y="3767137"/>
            <a:ext cx="146052" cy="146051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55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456" name="Circle"/>
          <p:cNvSpPr/>
          <p:nvPr/>
        </p:nvSpPr>
        <p:spPr>
          <a:xfrm>
            <a:off x="4983162" y="5027612"/>
            <a:ext cx="146051" cy="147638"/>
          </a:xfrm>
          <a:prstGeom prst="ellipse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57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458" name="Circle"/>
          <p:cNvSpPr/>
          <p:nvPr/>
        </p:nvSpPr>
        <p:spPr>
          <a:xfrm>
            <a:off x="3721099" y="5549899"/>
            <a:ext cx="146052" cy="146052"/>
          </a:xfrm>
          <a:prstGeom prst="ellipse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59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460" name="Circle"/>
          <p:cNvSpPr/>
          <p:nvPr/>
        </p:nvSpPr>
        <p:spPr>
          <a:xfrm>
            <a:off x="2397125" y="4964112"/>
            <a:ext cx="274638" cy="274638"/>
          </a:xfrm>
          <a:prstGeom prst="ellipse">
            <a:avLst/>
          </a:prstGeom>
          <a:solidFill>
            <a:srgbClr val="2E9B86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61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2E9B8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462" name="Circle"/>
          <p:cNvSpPr/>
          <p:nvPr/>
        </p:nvSpPr>
        <p:spPr>
          <a:xfrm>
            <a:off x="1938337" y="3767137"/>
            <a:ext cx="146051" cy="14605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63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464" name="Circle"/>
          <p:cNvSpPr/>
          <p:nvPr/>
        </p:nvSpPr>
        <p:spPr>
          <a:xfrm>
            <a:off x="2460624" y="2506662"/>
            <a:ext cx="146052" cy="146051"/>
          </a:xfrm>
          <a:prstGeom prst="ellipse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65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466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67" name="Experiences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468" name="Websites &amp; Microsites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Websites &amp; Microsites</a:t>
            </a:r>
          </a:p>
        </p:txBody>
      </p:sp>
      <p:sp>
        <p:nvSpPr>
          <p:cNvPr id="469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0" name="Digital Product Experiences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Digital Product Experiences</a:t>
            </a:r>
          </a:p>
        </p:txBody>
      </p:sp>
      <p:sp>
        <p:nvSpPr>
          <p:cNvPr id="471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2" name="Interactive &amp; Phygital Experiences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Interactive &amp; Phygital Experiences</a:t>
            </a:r>
          </a:p>
        </p:txBody>
      </p:sp>
      <p:sp>
        <p:nvSpPr>
          <p:cNvPr id="473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4" name="Conversational Journeys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Conversational Journeys</a:t>
            </a:r>
          </a:p>
        </p:txBody>
      </p:sp>
      <p:sp>
        <p:nvSpPr>
          <p:cNvPr id="475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476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479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80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81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82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483" name="Circle"/>
          <p:cNvSpPr/>
          <p:nvPr/>
        </p:nvSpPr>
        <p:spPr>
          <a:xfrm>
            <a:off x="3721099" y="1984374"/>
            <a:ext cx="146052" cy="146052"/>
          </a:xfrm>
          <a:prstGeom prst="ellipse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84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485" name="Circle"/>
          <p:cNvSpPr/>
          <p:nvPr/>
        </p:nvSpPr>
        <p:spPr>
          <a:xfrm>
            <a:off x="4983162" y="2506662"/>
            <a:ext cx="146051" cy="146051"/>
          </a:xfrm>
          <a:prstGeom prst="ellipse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86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487" name="Circle"/>
          <p:cNvSpPr/>
          <p:nvPr/>
        </p:nvSpPr>
        <p:spPr>
          <a:xfrm>
            <a:off x="5505449" y="3767137"/>
            <a:ext cx="146052" cy="146051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88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489" name="Circle"/>
          <p:cNvSpPr/>
          <p:nvPr/>
        </p:nvSpPr>
        <p:spPr>
          <a:xfrm>
            <a:off x="4983162" y="5027612"/>
            <a:ext cx="146051" cy="147638"/>
          </a:xfrm>
          <a:prstGeom prst="ellipse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90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491" name="Circle"/>
          <p:cNvSpPr/>
          <p:nvPr/>
        </p:nvSpPr>
        <p:spPr>
          <a:xfrm>
            <a:off x="3721099" y="5549899"/>
            <a:ext cx="146052" cy="146052"/>
          </a:xfrm>
          <a:prstGeom prst="ellipse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92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493" name="Circle"/>
          <p:cNvSpPr/>
          <p:nvPr/>
        </p:nvSpPr>
        <p:spPr>
          <a:xfrm>
            <a:off x="2460624" y="5027612"/>
            <a:ext cx="146052" cy="147638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94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495" name="Circle"/>
          <p:cNvSpPr/>
          <p:nvPr/>
        </p:nvSpPr>
        <p:spPr>
          <a:xfrm>
            <a:off x="1874837" y="3703637"/>
            <a:ext cx="274638" cy="274638"/>
          </a:xfrm>
          <a:prstGeom prst="ellipse">
            <a:avLst/>
          </a:prstGeom>
          <a:solidFill>
            <a:srgbClr val="1C9AD6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96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497" name="Circle"/>
          <p:cNvSpPr/>
          <p:nvPr/>
        </p:nvSpPr>
        <p:spPr>
          <a:xfrm>
            <a:off x="2460624" y="2506662"/>
            <a:ext cx="146052" cy="146051"/>
          </a:xfrm>
          <a:prstGeom prst="ellipse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498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499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00" name="Technology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501" name="Web &amp; App Development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Web &amp; App Development</a:t>
            </a:r>
          </a:p>
        </p:txBody>
      </p:sp>
      <p:sp>
        <p:nvSpPr>
          <p:cNvPr id="502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3" name="Platforms &amp; Portals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Platforms &amp; Portals</a:t>
            </a:r>
          </a:p>
        </p:txBody>
      </p:sp>
      <p:sp>
        <p:nvSpPr>
          <p:cNvPr id="504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5" name="AI Tools &amp; Automation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AI Tools &amp; Automation</a:t>
            </a:r>
          </a:p>
        </p:txBody>
      </p:sp>
      <p:sp>
        <p:nvSpPr>
          <p:cNvPr id="506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7" name="MarTech &amp; System Integrations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MarTech &amp; System Integrations</a:t>
            </a:r>
          </a:p>
        </p:txBody>
      </p:sp>
      <p:sp>
        <p:nvSpPr>
          <p:cNvPr id="508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509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OFFERING · WHAT WE DO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OFFERING · WHAT WE DO</a:t>
            </a:r>
          </a:p>
        </p:txBody>
      </p:sp>
      <p:sp>
        <p:nvSpPr>
          <p:cNvPr id="512" name="Circle"/>
          <p:cNvSpPr/>
          <p:nvPr/>
        </p:nvSpPr>
        <p:spPr>
          <a:xfrm>
            <a:off x="2011362" y="2057400"/>
            <a:ext cx="3567113" cy="3565525"/>
          </a:xfrm>
          <a:prstGeom prst="ellipse">
            <a:avLst/>
          </a:prstGeom>
          <a:ln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13" name="Circle"/>
          <p:cNvSpPr/>
          <p:nvPr/>
        </p:nvSpPr>
        <p:spPr>
          <a:xfrm>
            <a:off x="2716212" y="2762250"/>
            <a:ext cx="2157413" cy="2157413"/>
          </a:xfrm>
          <a:prstGeom prst="ellipse">
            <a:avLst/>
          </a:prstGeom>
          <a:ln>
            <a:solidFill>
              <a:srgbClr val="FFFFFF">
                <a:alpha val="1294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14" name="Square"/>
          <p:cNvSpPr/>
          <p:nvPr/>
        </p:nvSpPr>
        <p:spPr>
          <a:xfrm rot="2700000">
            <a:off x="3713162" y="3438524"/>
            <a:ext cx="163514" cy="163514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15" name="Consumer"/>
          <p:cNvSpPr txBox="1"/>
          <p:nvPr/>
        </p:nvSpPr>
        <p:spPr>
          <a:xfrm>
            <a:off x="2651124" y="3787300"/>
            <a:ext cx="2286002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Consumer</a:t>
            </a:r>
          </a:p>
        </p:txBody>
      </p:sp>
      <p:sp>
        <p:nvSpPr>
          <p:cNvPr id="516" name="Circle"/>
          <p:cNvSpPr/>
          <p:nvPr/>
        </p:nvSpPr>
        <p:spPr>
          <a:xfrm>
            <a:off x="3721099" y="1984374"/>
            <a:ext cx="146052" cy="146052"/>
          </a:xfrm>
          <a:prstGeom prst="ellipse">
            <a:avLst/>
          </a:prstGeom>
          <a:solidFill>
            <a:srgbClr val="3E3C8C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17" name="Consulting"/>
          <p:cNvSpPr txBox="1"/>
          <p:nvPr/>
        </p:nvSpPr>
        <p:spPr>
          <a:xfrm>
            <a:off x="2651124" y="1636238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518" name="Circle"/>
          <p:cNvSpPr/>
          <p:nvPr/>
        </p:nvSpPr>
        <p:spPr>
          <a:xfrm>
            <a:off x="4983162" y="2506662"/>
            <a:ext cx="146051" cy="146051"/>
          </a:xfrm>
          <a:prstGeom prst="ellipse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19" name="Communication"/>
          <p:cNvSpPr txBox="1"/>
          <p:nvPr/>
        </p:nvSpPr>
        <p:spPr>
          <a:xfrm>
            <a:off x="5284787" y="2451419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520" name="Circle"/>
          <p:cNvSpPr/>
          <p:nvPr/>
        </p:nvSpPr>
        <p:spPr>
          <a:xfrm>
            <a:off x="5505449" y="3767137"/>
            <a:ext cx="146052" cy="146051"/>
          </a:xfrm>
          <a:prstGeom prst="ellipse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21" name="Content"/>
          <p:cNvSpPr txBox="1"/>
          <p:nvPr/>
        </p:nvSpPr>
        <p:spPr>
          <a:xfrm>
            <a:off x="5807075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Content</a:t>
            </a:r>
          </a:p>
        </p:txBody>
      </p:sp>
      <p:sp>
        <p:nvSpPr>
          <p:cNvPr id="522" name="Circle"/>
          <p:cNvSpPr/>
          <p:nvPr/>
        </p:nvSpPr>
        <p:spPr>
          <a:xfrm>
            <a:off x="4983162" y="5027612"/>
            <a:ext cx="146051" cy="147638"/>
          </a:xfrm>
          <a:prstGeom prst="ellipse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23" name="Discovery"/>
          <p:cNvSpPr txBox="1"/>
          <p:nvPr/>
        </p:nvSpPr>
        <p:spPr>
          <a:xfrm>
            <a:off x="52847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524" name="Circle"/>
          <p:cNvSpPr/>
          <p:nvPr/>
        </p:nvSpPr>
        <p:spPr>
          <a:xfrm>
            <a:off x="3721099" y="5549899"/>
            <a:ext cx="146052" cy="146052"/>
          </a:xfrm>
          <a:prstGeom prst="ellipse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25" name="Influence"/>
          <p:cNvSpPr txBox="1"/>
          <p:nvPr/>
        </p:nvSpPr>
        <p:spPr>
          <a:xfrm>
            <a:off x="2651124" y="5934394"/>
            <a:ext cx="2286002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Influence</a:t>
            </a:r>
          </a:p>
        </p:txBody>
      </p:sp>
      <p:sp>
        <p:nvSpPr>
          <p:cNvPr id="526" name="Circle"/>
          <p:cNvSpPr/>
          <p:nvPr/>
        </p:nvSpPr>
        <p:spPr>
          <a:xfrm>
            <a:off x="2460624" y="5027612"/>
            <a:ext cx="146052" cy="147638"/>
          </a:xfrm>
          <a:prstGeom prst="ellipse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27" name="Experiences"/>
          <p:cNvSpPr txBox="1"/>
          <p:nvPr/>
        </p:nvSpPr>
        <p:spPr>
          <a:xfrm>
            <a:off x="979487" y="4973163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Experiences</a:t>
            </a:r>
          </a:p>
        </p:txBody>
      </p:sp>
      <p:sp>
        <p:nvSpPr>
          <p:cNvPr id="528" name="Circle"/>
          <p:cNvSpPr/>
          <p:nvPr/>
        </p:nvSpPr>
        <p:spPr>
          <a:xfrm>
            <a:off x="1938337" y="3767137"/>
            <a:ext cx="146051" cy="146051"/>
          </a:xfrm>
          <a:prstGeom prst="ellipse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29" name="Technology"/>
          <p:cNvSpPr txBox="1"/>
          <p:nvPr/>
        </p:nvSpPr>
        <p:spPr>
          <a:xfrm>
            <a:off x="457200" y="3711894"/>
            <a:ext cx="1325563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530" name="Circle"/>
          <p:cNvSpPr/>
          <p:nvPr/>
        </p:nvSpPr>
        <p:spPr>
          <a:xfrm>
            <a:off x="2397125" y="2443162"/>
            <a:ext cx="274638" cy="273051"/>
          </a:xfrm>
          <a:prstGeom prst="ellipse">
            <a:avLst/>
          </a:prstGeom>
          <a:solidFill>
            <a:srgbClr val="F2D63F"/>
          </a:solidFill>
          <a:ln w="15875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31" name="Marketing &amp; Data Sciences"/>
          <p:cNvSpPr txBox="1"/>
          <p:nvPr/>
        </p:nvSpPr>
        <p:spPr>
          <a:xfrm>
            <a:off x="979487" y="2368869"/>
            <a:ext cx="132556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2D63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532" name="Square"/>
          <p:cNvSpPr/>
          <p:nvPr/>
        </p:nvSpPr>
        <p:spPr>
          <a:xfrm rot="2700000">
            <a:off x="7361237" y="2120900"/>
            <a:ext cx="238126" cy="238125"/>
          </a:xfrm>
          <a:prstGeom prst="rect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33" name="Marketing &amp; Data Sciences"/>
          <p:cNvSpPr txBox="1"/>
          <p:nvPr/>
        </p:nvSpPr>
        <p:spPr>
          <a:xfrm>
            <a:off x="7864475" y="1987869"/>
            <a:ext cx="438785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Marketing &amp; Data Sciences</a:t>
            </a:r>
          </a:p>
        </p:txBody>
      </p:sp>
      <p:sp>
        <p:nvSpPr>
          <p:cNvPr id="534" name="Measurement &amp; Dashboards"/>
          <p:cNvSpPr txBox="1"/>
          <p:nvPr/>
        </p:nvSpPr>
        <p:spPr>
          <a:xfrm>
            <a:off x="7407275" y="3034825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Measurement &amp; Dashboards</a:t>
            </a:r>
          </a:p>
        </p:txBody>
      </p:sp>
      <p:sp>
        <p:nvSpPr>
          <p:cNvPr id="535" name="Line"/>
          <p:cNvSpPr/>
          <p:nvPr/>
        </p:nvSpPr>
        <p:spPr>
          <a:xfrm>
            <a:off x="7361237" y="3402012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36" name="Customer Segmentation"/>
          <p:cNvSpPr txBox="1"/>
          <p:nvPr/>
        </p:nvSpPr>
        <p:spPr>
          <a:xfrm>
            <a:off x="7407275" y="3546794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Customer Segmentation</a:t>
            </a:r>
          </a:p>
        </p:txBody>
      </p:sp>
      <p:sp>
        <p:nvSpPr>
          <p:cNvPr id="537" name="Line"/>
          <p:cNvSpPr/>
          <p:nvPr/>
        </p:nvSpPr>
        <p:spPr>
          <a:xfrm>
            <a:off x="7361237" y="3913187"/>
            <a:ext cx="4618038" cy="1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38" name="Personalisation &amp; Marketing Automation"/>
          <p:cNvSpPr txBox="1"/>
          <p:nvPr/>
        </p:nvSpPr>
        <p:spPr>
          <a:xfrm>
            <a:off x="7407275" y="4058763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Personalisation &amp; Marketing Automation</a:t>
            </a:r>
          </a:p>
        </p:txBody>
      </p:sp>
      <p:sp>
        <p:nvSpPr>
          <p:cNvPr id="539" name="Line"/>
          <p:cNvSpPr/>
          <p:nvPr/>
        </p:nvSpPr>
        <p:spPr>
          <a:xfrm>
            <a:off x="7361237" y="4425950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40" name="AI-led Insights"/>
          <p:cNvSpPr txBox="1"/>
          <p:nvPr/>
        </p:nvSpPr>
        <p:spPr>
          <a:xfrm>
            <a:off x="7407275" y="4570731"/>
            <a:ext cx="45259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D7E0E8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AI-led Insights</a:t>
            </a:r>
          </a:p>
        </p:txBody>
      </p:sp>
      <p:sp>
        <p:nvSpPr>
          <p:cNvPr id="541" name="Line"/>
          <p:cNvSpPr/>
          <p:nvPr/>
        </p:nvSpPr>
        <p:spPr>
          <a:xfrm>
            <a:off x="7361237" y="4937125"/>
            <a:ext cx="4618038" cy="0"/>
          </a:xfrm>
          <a:prstGeom prst="line">
            <a:avLst/>
          </a:prstGeom>
          <a:ln w="635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542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WHY SPARKT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WHY SPARKT</a:t>
            </a:r>
          </a:p>
        </p:txBody>
      </p:sp>
      <p:sp>
        <p:nvSpPr>
          <p:cNvPr id="545" name="One idea. Built across every touchpoint."/>
          <p:cNvSpPr txBox="1"/>
          <p:nvPr/>
        </p:nvSpPr>
        <p:spPr>
          <a:xfrm>
            <a:off x="593725" y="863919"/>
            <a:ext cx="10972800" cy="61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One idea. Built across every touchpoint.</a:t>
            </a:r>
          </a:p>
        </p:txBody>
      </p:sp>
      <p:sp>
        <p:nvSpPr>
          <p:cNvPr id="546" name="We bring together strategic thinking, creative communication, technology and production, so brands don’t just get ideas, they get ideas that are built, launched and experienced."/>
          <p:cNvSpPr txBox="1"/>
          <p:nvPr/>
        </p:nvSpPr>
        <p:spPr>
          <a:xfrm>
            <a:off x="593725" y="1579280"/>
            <a:ext cx="10882313" cy="58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We bring together strategic thinking, creative communication, technology and production, so brands don’t just get ideas, they get ideas that are built, launched and experienced.</a:t>
            </a:r>
          </a:p>
        </p:txBody>
      </p:sp>
      <p:sp>
        <p:nvSpPr>
          <p:cNvPr id="547" name="Square"/>
          <p:cNvSpPr/>
          <p:nvPr/>
        </p:nvSpPr>
        <p:spPr>
          <a:xfrm rot="2700000">
            <a:off x="549274" y="2743199"/>
            <a:ext cx="146052" cy="146052"/>
          </a:xfrm>
          <a:prstGeom prst="rect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48" name="Consulting"/>
          <p:cNvSpPr txBox="1"/>
          <p:nvPr/>
        </p:nvSpPr>
        <p:spPr>
          <a:xfrm>
            <a:off x="593725" y="2981644"/>
            <a:ext cx="2514600" cy="34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Consulting</a:t>
            </a:r>
          </a:p>
        </p:txBody>
      </p:sp>
      <p:sp>
        <p:nvSpPr>
          <p:cNvPr id="549" name="Brand strategy, positioning, consumer experience, integrated marketing thinking and growth roadmaps."/>
          <p:cNvSpPr txBox="1"/>
          <p:nvPr/>
        </p:nvSpPr>
        <p:spPr>
          <a:xfrm>
            <a:off x="593725" y="3732628"/>
            <a:ext cx="2514600" cy="946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Brand strategy, positioning, consumer experience, integrated marketing thinking and growth roadmaps.</a:t>
            </a:r>
          </a:p>
        </p:txBody>
      </p:sp>
      <p:sp>
        <p:nvSpPr>
          <p:cNvPr id="550" name="Square"/>
          <p:cNvSpPr/>
          <p:nvPr/>
        </p:nvSpPr>
        <p:spPr>
          <a:xfrm rot="2700000">
            <a:off x="3337718" y="2742406"/>
            <a:ext cx="146051" cy="147638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51" name="Communication"/>
          <p:cNvSpPr txBox="1"/>
          <p:nvPr/>
        </p:nvSpPr>
        <p:spPr>
          <a:xfrm>
            <a:off x="3382962" y="2981644"/>
            <a:ext cx="2514601" cy="34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552" name="Campaigns, creative strategy, content, social, community and corporate communication."/>
          <p:cNvSpPr txBox="1"/>
          <p:nvPr/>
        </p:nvSpPr>
        <p:spPr>
          <a:xfrm>
            <a:off x="3382962" y="3840578"/>
            <a:ext cx="2514601" cy="731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Campaigns, creative strategy, content, social, community and corporate communication.</a:t>
            </a:r>
          </a:p>
        </p:txBody>
      </p:sp>
      <p:sp>
        <p:nvSpPr>
          <p:cNvPr id="553" name="Square"/>
          <p:cNvSpPr/>
          <p:nvPr/>
        </p:nvSpPr>
        <p:spPr>
          <a:xfrm rot="2700000">
            <a:off x="6126162" y="2743199"/>
            <a:ext cx="146051" cy="146052"/>
          </a:xfrm>
          <a:prstGeom prst="rect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54" name="Technology"/>
          <p:cNvSpPr txBox="1"/>
          <p:nvPr/>
        </p:nvSpPr>
        <p:spPr>
          <a:xfrm>
            <a:off x="6172200" y="2981644"/>
            <a:ext cx="2514600" cy="34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Technology</a:t>
            </a:r>
          </a:p>
        </p:txBody>
      </p:sp>
      <p:sp>
        <p:nvSpPr>
          <p:cNvPr id="555" name="Websites, platforms, digital products, marketing technology and interactive experiences."/>
          <p:cNvSpPr txBox="1"/>
          <p:nvPr/>
        </p:nvSpPr>
        <p:spPr>
          <a:xfrm>
            <a:off x="6172200" y="3840578"/>
            <a:ext cx="2514600" cy="731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Websites, platforms, digital products, marketing technology and interactive experiences.</a:t>
            </a:r>
          </a:p>
        </p:txBody>
      </p:sp>
      <p:sp>
        <p:nvSpPr>
          <p:cNvPr id="556" name="Square"/>
          <p:cNvSpPr/>
          <p:nvPr/>
        </p:nvSpPr>
        <p:spPr>
          <a:xfrm rot="2700000">
            <a:off x="8915399" y="2743199"/>
            <a:ext cx="146052" cy="146052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57" name="Production"/>
          <p:cNvSpPr txBox="1"/>
          <p:nvPr/>
        </p:nvSpPr>
        <p:spPr>
          <a:xfrm>
            <a:off x="8961437" y="2981644"/>
            <a:ext cx="2514601" cy="34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Production</a:t>
            </a:r>
          </a:p>
        </p:txBody>
      </p:sp>
      <p:sp>
        <p:nvSpPr>
          <p:cNvPr id="558" name="Films, shoots, content systems, key visuals, launch assets and on-ground execution."/>
          <p:cNvSpPr txBox="1"/>
          <p:nvPr/>
        </p:nvSpPr>
        <p:spPr>
          <a:xfrm>
            <a:off x="8961437" y="3840578"/>
            <a:ext cx="2514601" cy="731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Films, shoots, content systems, key visuals, launch assets and on-ground execution.</a:t>
            </a:r>
          </a:p>
        </p:txBody>
      </p:sp>
      <p:sp>
        <p:nvSpPr>
          <p:cNvPr id="559" name="THE VALUE   One integrated partner. Less handover. More ownership. Better thinking. Better execution."/>
          <p:cNvSpPr txBox="1"/>
          <p:nvPr/>
        </p:nvSpPr>
        <p:spPr>
          <a:xfrm>
            <a:off x="593725" y="5417663"/>
            <a:ext cx="10882313" cy="320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VALUE   </a:t>
            </a:r>
            <a:r>
              <a:rPr>
                <a:solidFill>
                  <a:srgbClr val="FFFFFF"/>
                </a:solidFill>
              </a:rPr>
              <a:t>One integrated partner. Less handover. More ownership. Better thinking. Better execution.</a:t>
            </a:r>
          </a:p>
        </p:txBody>
      </p:sp>
      <p:pic>
        <p:nvPicPr>
          <p:cNvPr id="560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CASE STUDIES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CASE STUDIES</a:t>
            </a:r>
          </a:p>
        </p:txBody>
      </p:sp>
      <p:sp>
        <p:nvSpPr>
          <p:cNvPr id="563" name="Selected work"/>
          <p:cNvSpPr txBox="1"/>
          <p:nvPr/>
        </p:nvSpPr>
        <p:spPr>
          <a:xfrm>
            <a:off x="593725" y="863919"/>
            <a:ext cx="10972800" cy="61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Selected work</a:t>
            </a:r>
          </a:p>
        </p:txBody>
      </p:sp>
      <p:sp>
        <p:nvSpPr>
          <p:cNvPr id="564" name="A snapshot of work across industries, explore the full set in the live deck."/>
          <p:cNvSpPr txBox="1"/>
          <p:nvPr/>
        </p:nvSpPr>
        <p:spPr>
          <a:xfrm>
            <a:off x="593725" y="1661036"/>
            <a:ext cx="10425113" cy="335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 snapshot of work across industries, explore the full set in the live deck.</a:t>
            </a:r>
          </a:p>
        </p:txBody>
      </p:sp>
      <p:pic>
        <p:nvPicPr>
          <p:cNvPr id="565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9275" y="2378075"/>
            <a:ext cx="2697163" cy="1554163"/>
          </a:xfrm>
          <a:prstGeom prst="rect">
            <a:avLst/>
          </a:prstGeom>
          <a:ln w="12700">
            <a:miter lim="400000"/>
          </a:ln>
        </p:spPr>
      </p:pic>
      <p:sp>
        <p:nvSpPr>
          <p:cNvPr id="566" name="Rectangle"/>
          <p:cNvSpPr/>
          <p:nvPr/>
        </p:nvSpPr>
        <p:spPr>
          <a:xfrm>
            <a:off x="549274" y="2378075"/>
            <a:ext cx="2697164" cy="1554163"/>
          </a:xfrm>
          <a:prstGeom prst="rect">
            <a:avLst/>
          </a:prstGeom>
          <a:solidFill>
            <a:srgbClr val="05080D">
              <a:alpha val="67842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67" name="Rectangle"/>
          <p:cNvSpPr/>
          <p:nvPr/>
        </p:nvSpPr>
        <p:spPr>
          <a:xfrm>
            <a:off x="549274" y="3030537"/>
            <a:ext cx="2697164" cy="901701"/>
          </a:xfrm>
          <a:prstGeom prst="rect">
            <a:avLst/>
          </a:prstGeom>
          <a:solidFill>
            <a:srgbClr val="05080D">
              <a:alpha val="85881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68" name="Rounded Rectangle">
            <a:hlinkClick r:id="rId4" invalidUrl="" action="" tgtFrame="" tooltip="" history="1" highlightClick="0" endSnd="0"/>
          </p:cNvPr>
          <p:cNvSpPr/>
          <p:nvPr/>
        </p:nvSpPr>
        <p:spPr>
          <a:xfrm>
            <a:off x="549275" y="2378075"/>
            <a:ext cx="2697163" cy="1554163"/>
          </a:xfrm>
          <a:prstGeom prst="roundRect">
            <a:avLst>
              <a:gd name="adj" fmla="val 4704"/>
            </a:avLst>
          </a:prstGeom>
          <a:solidFill>
            <a:srgbClr val="FFFFFF">
              <a:alpha val="0"/>
            </a:srgbClr>
          </a:solidFill>
          <a:ln w="15875">
            <a:solidFill>
              <a:srgbClr val="E0562E">
                <a:alpha val="7490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69" name="Rectangle"/>
          <p:cNvSpPr/>
          <p:nvPr/>
        </p:nvSpPr>
        <p:spPr>
          <a:xfrm>
            <a:off x="549274" y="2378075"/>
            <a:ext cx="2697164" cy="90488"/>
          </a:xfrm>
          <a:prstGeom prst="rect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70" name="Entertainment &amp; Sports…"/>
          <p:cNvSpPr txBox="1"/>
          <p:nvPr/>
        </p:nvSpPr>
        <p:spPr>
          <a:xfrm>
            <a:off x="822325" y="2897506"/>
            <a:ext cx="214947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Entertainment &amp; Sports</a:t>
            </a:r>
            <a:endParaRPr>
              <a:solidFill>
                <a:srgbClr val="FFFFFF"/>
              </a:solidFill>
            </a:endParaRPr>
          </a:p>
          <a:p>
            <a:pPr algn="r">
              <a:defRPr sz="9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View in live deck ↗</a:t>
            </a:r>
          </a:p>
        </p:txBody>
      </p:sp>
      <p:sp>
        <p:nvSpPr>
          <p:cNvPr id="571" name="17 cases"/>
          <p:cNvSpPr txBox="1"/>
          <p:nvPr/>
        </p:nvSpPr>
        <p:spPr>
          <a:xfrm>
            <a:off x="822325" y="3536475"/>
            <a:ext cx="2149475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17 cases</a:t>
            </a:r>
          </a:p>
        </p:txBody>
      </p:sp>
      <p:pic>
        <p:nvPicPr>
          <p:cNvPr id="572" name="Image 1" descr="Image 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36925" y="2378075"/>
            <a:ext cx="2698750" cy="1554163"/>
          </a:xfrm>
          <a:prstGeom prst="rect">
            <a:avLst/>
          </a:prstGeom>
          <a:ln w="12700">
            <a:miter lim="400000"/>
          </a:ln>
        </p:spPr>
      </p:pic>
      <p:sp>
        <p:nvSpPr>
          <p:cNvPr id="573" name="Rectangle"/>
          <p:cNvSpPr/>
          <p:nvPr/>
        </p:nvSpPr>
        <p:spPr>
          <a:xfrm>
            <a:off x="3336925" y="2378075"/>
            <a:ext cx="2698750" cy="1554163"/>
          </a:xfrm>
          <a:prstGeom prst="rect">
            <a:avLst/>
          </a:prstGeom>
          <a:solidFill>
            <a:srgbClr val="05080D">
              <a:alpha val="67842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74" name="Rectangle"/>
          <p:cNvSpPr/>
          <p:nvPr/>
        </p:nvSpPr>
        <p:spPr>
          <a:xfrm>
            <a:off x="3336925" y="3030537"/>
            <a:ext cx="2698750" cy="901701"/>
          </a:xfrm>
          <a:prstGeom prst="rect">
            <a:avLst/>
          </a:prstGeom>
          <a:solidFill>
            <a:srgbClr val="05080D">
              <a:alpha val="85881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75" name="Rounded Rectangle">
            <a:hlinkClick r:id="rId7" invalidUrl="" action="" tgtFrame="" tooltip="" history="1" highlightClick="0" endSnd="0"/>
          </p:cNvPr>
          <p:cNvSpPr/>
          <p:nvPr/>
        </p:nvSpPr>
        <p:spPr>
          <a:xfrm>
            <a:off x="3336925" y="2378075"/>
            <a:ext cx="2698750" cy="1554163"/>
          </a:xfrm>
          <a:prstGeom prst="roundRect">
            <a:avLst>
              <a:gd name="adj" fmla="val 4704"/>
            </a:avLst>
          </a:prstGeom>
          <a:solidFill>
            <a:srgbClr val="FFFFFF">
              <a:alpha val="0"/>
            </a:srgbClr>
          </a:solidFill>
          <a:ln w="15875">
            <a:solidFill>
              <a:srgbClr val="1C9AD6">
                <a:alpha val="7490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76" name="Rectangle"/>
          <p:cNvSpPr/>
          <p:nvPr/>
        </p:nvSpPr>
        <p:spPr>
          <a:xfrm>
            <a:off x="3336925" y="2378075"/>
            <a:ext cx="2698750" cy="90488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77" name="Finance…"/>
          <p:cNvSpPr txBox="1"/>
          <p:nvPr/>
        </p:nvSpPr>
        <p:spPr>
          <a:xfrm>
            <a:off x="3611562" y="2897506"/>
            <a:ext cx="2149476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8" invalidUrl="" action="" tgtFrame="" tooltip="" history="1" highlightClick="0" endSnd="0"/>
              </a:rPr>
              <a:t>Finance</a:t>
            </a:r>
            <a:endParaRPr>
              <a:solidFill>
                <a:srgbClr val="FFFFFF"/>
              </a:solidFill>
            </a:endParaRPr>
          </a:p>
          <a:p>
            <a:pPr algn="r">
              <a:defRPr sz="9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8" invalidUrl="" action="" tgtFrame="" tooltip="" history="1" highlightClick="0" endSnd="0"/>
              </a:rPr>
              <a:t>View in live deck ↗</a:t>
            </a:r>
          </a:p>
        </p:txBody>
      </p:sp>
      <p:sp>
        <p:nvSpPr>
          <p:cNvPr id="578" name="36 cases"/>
          <p:cNvSpPr txBox="1"/>
          <p:nvPr/>
        </p:nvSpPr>
        <p:spPr>
          <a:xfrm>
            <a:off x="3611562" y="3536475"/>
            <a:ext cx="2149476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36 cases</a:t>
            </a:r>
          </a:p>
        </p:txBody>
      </p:sp>
      <p:pic>
        <p:nvPicPr>
          <p:cNvPr id="579" name="Image 2" descr="Image 2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126162" y="2378075"/>
            <a:ext cx="2697163" cy="1554163"/>
          </a:xfrm>
          <a:prstGeom prst="rect">
            <a:avLst/>
          </a:prstGeom>
          <a:ln w="12700">
            <a:miter lim="400000"/>
          </a:ln>
        </p:spPr>
      </p:pic>
      <p:sp>
        <p:nvSpPr>
          <p:cNvPr id="580" name="Rectangle"/>
          <p:cNvSpPr/>
          <p:nvPr/>
        </p:nvSpPr>
        <p:spPr>
          <a:xfrm>
            <a:off x="6126162" y="2378075"/>
            <a:ext cx="2697164" cy="1554163"/>
          </a:xfrm>
          <a:prstGeom prst="rect">
            <a:avLst/>
          </a:prstGeom>
          <a:solidFill>
            <a:srgbClr val="05080D">
              <a:alpha val="67842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81" name="Rectangle"/>
          <p:cNvSpPr/>
          <p:nvPr/>
        </p:nvSpPr>
        <p:spPr>
          <a:xfrm>
            <a:off x="6126162" y="3030537"/>
            <a:ext cx="2697164" cy="901701"/>
          </a:xfrm>
          <a:prstGeom prst="rect">
            <a:avLst/>
          </a:prstGeom>
          <a:solidFill>
            <a:srgbClr val="05080D">
              <a:alpha val="85881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82" name="Rounded Rectangle">
            <a:hlinkClick r:id="rId10" invalidUrl="" action="" tgtFrame="" tooltip="" history="1" highlightClick="0" endSnd="0"/>
          </p:cNvPr>
          <p:cNvSpPr/>
          <p:nvPr/>
        </p:nvSpPr>
        <p:spPr>
          <a:xfrm>
            <a:off x="6126162" y="2378075"/>
            <a:ext cx="2697163" cy="1554163"/>
          </a:xfrm>
          <a:prstGeom prst="roundRect">
            <a:avLst>
              <a:gd name="adj" fmla="val 4704"/>
            </a:avLst>
          </a:prstGeom>
          <a:solidFill>
            <a:srgbClr val="FFFFFF">
              <a:alpha val="0"/>
            </a:srgbClr>
          </a:solidFill>
          <a:ln w="15875">
            <a:solidFill>
              <a:srgbClr val="2E9B86">
                <a:alpha val="7490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83" name="Rectangle"/>
          <p:cNvSpPr/>
          <p:nvPr/>
        </p:nvSpPr>
        <p:spPr>
          <a:xfrm>
            <a:off x="6126162" y="2378075"/>
            <a:ext cx="2697164" cy="90488"/>
          </a:xfrm>
          <a:prstGeom prst="rect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84" name="Personal &amp; Healthcare…"/>
          <p:cNvSpPr txBox="1"/>
          <p:nvPr/>
        </p:nvSpPr>
        <p:spPr>
          <a:xfrm>
            <a:off x="6400800" y="2897506"/>
            <a:ext cx="214947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1" invalidUrl="" action="" tgtFrame="" tooltip="" history="1" highlightClick="0" endSnd="0"/>
              </a:rPr>
              <a:t>Personal &amp; Healthcare</a:t>
            </a:r>
            <a:endParaRPr>
              <a:solidFill>
                <a:srgbClr val="FFFFFF"/>
              </a:solidFill>
            </a:endParaRPr>
          </a:p>
          <a:p>
            <a:pPr algn="r">
              <a:defRPr sz="9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1" invalidUrl="" action="" tgtFrame="" tooltip="" history="1" highlightClick="0" endSnd="0"/>
              </a:rPr>
              <a:t>View in live deck ↗</a:t>
            </a:r>
          </a:p>
        </p:txBody>
      </p:sp>
      <p:sp>
        <p:nvSpPr>
          <p:cNvPr id="585" name="31 cases"/>
          <p:cNvSpPr txBox="1"/>
          <p:nvPr/>
        </p:nvSpPr>
        <p:spPr>
          <a:xfrm>
            <a:off x="6400800" y="3536475"/>
            <a:ext cx="2149475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31 cases</a:t>
            </a:r>
          </a:p>
        </p:txBody>
      </p:sp>
      <p:pic>
        <p:nvPicPr>
          <p:cNvPr id="586" name="Image 3" descr="Image 3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8915400" y="2378075"/>
            <a:ext cx="2697163" cy="1554163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Rectangle"/>
          <p:cNvSpPr/>
          <p:nvPr/>
        </p:nvSpPr>
        <p:spPr>
          <a:xfrm>
            <a:off x="8915399" y="2378075"/>
            <a:ext cx="2697164" cy="1554163"/>
          </a:xfrm>
          <a:prstGeom prst="rect">
            <a:avLst/>
          </a:prstGeom>
          <a:solidFill>
            <a:srgbClr val="05080D">
              <a:alpha val="67842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88" name="Rectangle"/>
          <p:cNvSpPr/>
          <p:nvPr/>
        </p:nvSpPr>
        <p:spPr>
          <a:xfrm>
            <a:off x="8915399" y="3030537"/>
            <a:ext cx="2697164" cy="901701"/>
          </a:xfrm>
          <a:prstGeom prst="rect">
            <a:avLst/>
          </a:prstGeom>
          <a:solidFill>
            <a:srgbClr val="05080D">
              <a:alpha val="85881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89" name="Rounded Rectangle">
            <a:hlinkClick r:id="rId13" invalidUrl="" action="" tgtFrame="" tooltip="" history="1" highlightClick="0" endSnd="0"/>
          </p:cNvPr>
          <p:cNvSpPr/>
          <p:nvPr/>
        </p:nvSpPr>
        <p:spPr>
          <a:xfrm>
            <a:off x="8915400" y="2378075"/>
            <a:ext cx="2697163" cy="1554163"/>
          </a:xfrm>
          <a:prstGeom prst="roundRect">
            <a:avLst>
              <a:gd name="adj" fmla="val 4704"/>
            </a:avLst>
          </a:prstGeom>
          <a:solidFill>
            <a:srgbClr val="FFFFFF">
              <a:alpha val="0"/>
            </a:srgbClr>
          </a:solidFill>
          <a:ln w="15875">
            <a:solidFill>
              <a:srgbClr val="EFA62E">
                <a:alpha val="7490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90" name="Rectangle"/>
          <p:cNvSpPr/>
          <p:nvPr/>
        </p:nvSpPr>
        <p:spPr>
          <a:xfrm>
            <a:off x="8915399" y="2378075"/>
            <a:ext cx="2697164" cy="90488"/>
          </a:xfrm>
          <a:prstGeom prst="rect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91" name="Infrastructure &amp; Engineering…"/>
          <p:cNvSpPr txBox="1"/>
          <p:nvPr/>
        </p:nvSpPr>
        <p:spPr>
          <a:xfrm>
            <a:off x="9190037" y="2783206"/>
            <a:ext cx="2147888" cy="688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4" invalidUrl="" action="" tgtFrame="" tooltip="" history="1" highlightClick="0" endSnd="0"/>
              </a:rPr>
              <a:t>Infrastructure &amp; Engineering</a:t>
            </a:r>
            <a:endParaRPr>
              <a:solidFill>
                <a:srgbClr val="FFFFFF"/>
              </a:solidFill>
            </a:endParaRPr>
          </a:p>
          <a:p>
            <a:pPr algn="r">
              <a:defRPr sz="9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4" invalidUrl="" action="" tgtFrame="" tooltip="" history="1" highlightClick="0" endSnd="0"/>
              </a:rPr>
              <a:t>View in live deck ↗</a:t>
            </a:r>
          </a:p>
        </p:txBody>
      </p:sp>
      <p:sp>
        <p:nvSpPr>
          <p:cNvPr id="592" name="8 cases"/>
          <p:cNvSpPr txBox="1"/>
          <p:nvPr/>
        </p:nvSpPr>
        <p:spPr>
          <a:xfrm>
            <a:off x="9190037" y="3536475"/>
            <a:ext cx="2147888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8 cases</a:t>
            </a:r>
          </a:p>
        </p:txBody>
      </p:sp>
      <p:sp>
        <p:nvSpPr>
          <p:cNvPr id="593" name="Rounded Rectangle"/>
          <p:cNvSpPr/>
          <p:nvPr/>
        </p:nvSpPr>
        <p:spPr>
          <a:xfrm>
            <a:off x="549275" y="4206875"/>
            <a:ext cx="2697163" cy="1554163"/>
          </a:xfrm>
          <a:prstGeom prst="roundRect">
            <a:avLst>
              <a:gd name="adj" fmla="val 4704"/>
            </a:avLst>
          </a:prstGeom>
          <a:solidFill>
            <a:srgbClr val="0E1622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94" name="Rounded Rectangle">
            <a:hlinkClick r:id="rId15" invalidUrl="" action="" tgtFrame="" tooltip="" history="1" highlightClick="0" endSnd="0"/>
          </p:cNvPr>
          <p:cNvSpPr/>
          <p:nvPr/>
        </p:nvSpPr>
        <p:spPr>
          <a:xfrm>
            <a:off x="549275" y="4206875"/>
            <a:ext cx="2697163" cy="1554163"/>
          </a:xfrm>
          <a:prstGeom prst="roundRect">
            <a:avLst>
              <a:gd name="adj" fmla="val 4704"/>
            </a:avLst>
          </a:prstGeom>
          <a:solidFill>
            <a:srgbClr val="FFFFFF">
              <a:alpha val="0"/>
            </a:srgbClr>
          </a:solidFill>
          <a:ln w="15875">
            <a:solidFill>
              <a:srgbClr val="8E5BA0">
                <a:alpha val="7490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95" name="Rectangle"/>
          <p:cNvSpPr/>
          <p:nvPr/>
        </p:nvSpPr>
        <p:spPr>
          <a:xfrm>
            <a:off x="549274" y="4206875"/>
            <a:ext cx="2697164" cy="90488"/>
          </a:xfrm>
          <a:prstGeom prst="rect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596" name="Building Materials…"/>
          <p:cNvSpPr txBox="1"/>
          <p:nvPr/>
        </p:nvSpPr>
        <p:spPr>
          <a:xfrm>
            <a:off x="822325" y="4726306"/>
            <a:ext cx="214947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6" invalidUrl="" action="" tgtFrame="" tooltip="" history="1" highlightClick="0" endSnd="0"/>
              </a:rPr>
              <a:t>Building Materials</a:t>
            </a:r>
            <a:endParaRPr>
              <a:solidFill>
                <a:srgbClr val="FFFFFF"/>
              </a:solidFill>
            </a:endParaRPr>
          </a:p>
          <a:p>
            <a:pPr algn="r">
              <a:defRPr sz="9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6" invalidUrl="" action="" tgtFrame="" tooltip="" history="1" highlightClick="0" endSnd="0"/>
              </a:rPr>
              <a:t>View in live deck ↗</a:t>
            </a:r>
          </a:p>
        </p:txBody>
      </p:sp>
      <p:sp>
        <p:nvSpPr>
          <p:cNvPr id="597" name="2 cases"/>
          <p:cNvSpPr txBox="1"/>
          <p:nvPr/>
        </p:nvSpPr>
        <p:spPr>
          <a:xfrm>
            <a:off x="822325" y="5365275"/>
            <a:ext cx="2149475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2 cases</a:t>
            </a:r>
          </a:p>
        </p:txBody>
      </p:sp>
      <p:pic>
        <p:nvPicPr>
          <p:cNvPr id="598" name="Image 4" descr="Image 4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3336925" y="4206875"/>
            <a:ext cx="2698750" cy="1554163"/>
          </a:xfrm>
          <a:prstGeom prst="rect">
            <a:avLst/>
          </a:prstGeom>
          <a:ln w="12700">
            <a:miter lim="400000"/>
          </a:ln>
        </p:spPr>
      </p:pic>
      <p:sp>
        <p:nvSpPr>
          <p:cNvPr id="599" name="Rectangle"/>
          <p:cNvSpPr/>
          <p:nvPr/>
        </p:nvSpPr>
        <p:spPr>
          <a:xfrm>
            <a:off x="3336925" y="4206875"/>
            <a:ext cx="2698750" cy="1554163"/>
          </a:xfrm>
          <a:prstGeom prst="rect">
            <a:avLst/>
          </a:prstGeom>
          <a:solidFill>
            <a:srgbClr val="05080D">
              <a:alpha val="67842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00" name="Rectangle"/>
          <p:cNvSpPr/>
          <p:nvPr/>
        </p:nvSpPr>
        <p:spPr>
          <a:xfrm>
            <a:off x="3336925" y="4859337"/>
            <a:ext cx="2698750" cy="901701"/>
          </a:xfrm>
          <a:prstGeom prst="rect">
            <a:avLst/>
          </a:prstGeom>
          <a:solidFill>
            <a:srgbClr val="05080D">
              <a:alpha val="85881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01" name="Rounded Rectangle">
            <a:hlinkClick r:id="rId18" invalidUrl="" action="" tgtFrame="" tooltip="" history="1" highlightClick="0" endSnd="0"/>
          </p:cNvPr>
          <p:cNvSpPr/>
          <p:nvPr/>
        </p:nvSpPr>
        <p:spPr>
          <a:xfrm>
            <a:off x="3336925" y="4206875"/>
            <a:ext cx="2698750" cy="1554163"/>
          </a:xfrm>
          <a:prstGeom prst="roundRect">
            <a:avLst>
              <a:gd name="adj" fmla="val 4704"/>
            </a:avLst>
          </a:prstGeom>
          <a:solidFill>
            <a:srgbClr val="FFFFFF">
              <a:alpha val="0"/>
            </a:srgbClr>
          </a:solidFill>
          <a:ln w="15875">
            <a:solidFill>
              <a:srgbClr val="E0457E">
                <a:alpha val="7490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02" name="Rectangle"/>
          <p:cNvSpPr/>
          <p:nvPr/>
        </p:nvSpPr>
        <p:spPr>
          <a:xfrm>
            <a:off x="3336925" y="4206875"/>
            <a:ext cx="2698750" cy="90488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03" name="Social Impact…"/>
          <p:cNvSpPr txBox="1"/>
          <p:nvPr/>
        </p:nvSpPr>
        <p:spPr>
          <a:xfrm>
            <a:off x="3611562" y="4726306"/>
            <a:ext cx="2149476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9" invalidUrl="" action="" tgtFrame="" tooltip="" history="1" highlightClick="0" endSnd="0"/>
              </a:rPr>
              <a:t>Social Impact</a:t>
            </a:r>
            <a:endParaRPr>
              <a:solidFill>
                <a:srgbClr val="FFFFFF"/>
              </a:solidFill>
            </a:endParaRPr>
          </a:p>
          <a:p>
            <a:pPr algn="r">
              <a:defRPr sz="9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9" invalidUrl="" action="" tgtFrame="" tooltip="" history="1" highlightClick="0" endSnd="0"/>
              </a:rPr>
              <a:t>View in live deck ↗</a:t>
            </a:r>
          </a:p>
        </p:txBody>
      </p:sp>
      <p:sp>
        <p:nvSpPr>
          <p:cNvPr id="604" name="6 cases"/>
          <p:cNvSpPr txBox="1"/>
          <p:nvPr/>
        </p:nvSpPr>
        <p:spPr>
          <a:xfrm>
            <a:off x="3611562" y="5365275"/>
            <a:ext cx="2149476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6 cases</a:t>
            </a:r>
          </a:p>
        </p:txBody>
      </p:sp>
      <p:pic>
        <p:nvPicPr>
          <p:cNvPr id="605" name="Image 5" descr="Image 5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6126162" y="4206875"/>
            <a:ext cx="2697163" cy="1554163"/>
          </a:xfrm>
          <a:prstGeom prst="rect">
            <a:avLst/>
          </a:prstGeom>
          <a:ln w="12700">
            <a:miter lim="400000"/>
          </a:ln>
        </p:spPr>
      </p:pic>
      <p:sp>
        <p:nvSpPr>
          <p:cNvPr id="606" name="Rectangle"/>
          <p:cNvSpPr/>
          <p:nvPr/>
        </p:nvSpPr>
        <p:spPr>
          <a:xfrm>
            <a:off x="6126162" y="4206875"/>
            <a:ext cx="2697164" cy="1554163"/>
          </a:xfrm>
          <a:prstGeom prst="rect">
            <a:avLst/>
          </a:prstGeom>
          <a:solidFill>
            <a:srgbClr val="05080D">
              <a:alpha val="67842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07" name="Rectangle"/>
          <p:cNvSpPr/>
          <p:nvPr/>
        </p:nvSpPr>
        <p:spPr>
          <a:xfrm>
            <a:off x="6126162" y="4859337"/>
            <a:ext cx="2697164" cy="901701"/>
          </a:xfrm>
          <a:prstGeom prst="rect">
            <a:avLst/>
          </a:prstGeom>
          <a:solidFill>
            <a:srgbClr val="05080D">
              <a:alpha val="85881"/>
            </a:srgbClr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08" name="Rounded Rectangle">
            <a:hlinkClick r:id="rId21" invalidUrl="" action="" tgtFrame="" tooltip="" history="1" highlightClick="0" endSnd="0"/>
          </p:cNvPr>
          <p:cNvSpPr/>
          <p:nvPr/>
        </p:nvSpPr>
        <p:spPr>
          <a:xfrm>
            <a:off x="6126162" y="4206875"/>
            <a:ext cx="2697163" cy="1554163"/>
          </a:xfrm>
          <a:prstGeom prst="roundRect">
            <a:avLst>
              <a:gd name="adj" fmla="val 4704"/>
            </a:avLst>
          </a:prstGeom>
          <a:solidFill>
            <a:srgbClr val="FFFFFF">
              <a:alpha val="0"/>
            </a:srgbClr>
          </a:solidFill>
          <a:ln w="15875">
            <a:solidFill>
              <a:srgbClr val="F2D63F">
                <a:alpha val="74900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09" name="Rectangle"/>
          <p:cNvSpPr/>
          <p:nvPr/>
        </p:nvSpPr>
        <p:spPr>
          <a:xfrm>
            <a:off x="6126162" y="4206875"/>
            <a:ext cx="2697164" cy="90488"/>
          </a:xfrm>
          <a:prstGeom prst="rect">
            <a:avLst/>
          </a:prstGeom>
          <a:solidFill>
            <a:srgbClr val="F2D63F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10" name="Others…"/>
          <p:cNvSpPr txBox="1"/>
          <p:nvPr/>
        </p:nvSpPr>
        <p:spPr>
          <a:xfrm>
            <a:off x="6400800" y="4726306"/>
            <a:ext cx="214947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r">
              <a:defRPr sz="15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2" invalidUrl="" action="" tgtFrame="" tooltip="" history="1" highlightClick="0" endSnd="0"/>
              </a:rPr>
              <a:t>Others</a:t>
            </a:r>
            <a:endParaRPr>
              <a:solidFill>
                <a:srgbClr val="FFFFFF"/>
              </a:solidFill>
            </a:endParaRPr>
          </a:p>
          <a:p>
            <a:pPr algn="r">
              <a:defRPr sz="900" u="sng">
                <a:solidFill>
                  <a:srgbClr val="0000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22" invalidUrl="" action="" tgtFrame="" tooltip="" history="1" highlightClick="0" endSnd="0"/>
              </a:rPr>
              <a:t>View in live deck ↗</a:t>
            </a:r>
          </a:p>
        </p:txBody>
      </p:sp>
      <p:sp>
        <p:nvSpPr>
          <p:cNvPr id="611" name="6 cases"/>
          <p:cNvSpPr txBox="1"/>
          <p:nvPr/>
        </p:nvSpPr>
        <p:spPr>
          <a:xfrm>
            <a:off x="6400800" y="5365275"/>
            <a:ext cx="2149475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6 cases</a:t>
            </a:r>
          </a:p>
        </p:txBody>
      </p:sp>
      <p:pic>
        <p:nvPicPr>
          <p:cNvPr id="612" name="Image 6" descr="Image 6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MADE BY SPARKT - PRODUCTION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MADE BY SPARKT - PRODUCTION</a:t>
            </a:r>
          </a:p>
        </p:txBody>
      </p:sp>
      <p:sp>
        <p:nvSpPr>
          <p:cNvPr id="615" name="Our in-house production studio"/>
          <p:cNvSpPr txBox="1"/>
          <p:nvPr/>
        </p:nvSpPr>
        <p:spPr>
          <a:xfrm>
            <a:off x="593725" y="863919"/>
            <a:ext cx="10972800" cy="612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3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in-house production studio</a:t>
            </a:r>
          </a:p>
        </p:txBody>
      </p:sp>
      <p:sp>
        <p:nvSpPr>
          <p:cNvPr id="616" name="A full-service film and content team, crafting work across formats, from television to digital, music to on-ground."/>
          <p:cNvSpPr txBox="1"/>
          <p:nvPr/>
        </p:nvSpPr>
        <p:spPr>
          <a:xfrm>
            <a:off x="593725" y="1661036"/>
            <a:ext cx="10882313" cy="335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 full-service film and content team, crafting work across formats, from television to digital, music to on-ground.</a:t>
            </a:r>
          </a:p>
        </p:txBody>
      </p:sp>
      <p:pic>
        <p:nvPicPr>
          <p:cNvPr id="617" name="Image 0" descr="Image 0">
            <a:hlinkClick r:id="rId3" invalidUrl="" action="" tgtFrame="" tooltip="" history="1" highlightClick="0" endSnd="0"/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9275" y="2514600"/>
            <a:ext cx="5211763" cy="2932113"/>
          </a:xfrm>
          <a:prstGeom prst="rect">
            <a:avLst/>
          </a:prstGeom>
          <a:ln w="12700">
            <a:miter lim="400000"/>
          </a:ln>
        </p:spPr>
      </p:pic>
      <p:sp>
        <p:nvSpPr>
          <p:cNvPr id="618" name="Circle">
            <a:hlinkClick r:id="rId3" invalidUrl="" action="" tgtFrame="" tooltip="" history="1" highlightClick="0" endSnd="0"/>
          </p:cNvPr>
          <p:cNvSpPr/>
          <p:nvPr/>
        </p:nvSpPr>
        <p:spPr>
          <a:xfrm>
            <a:off x="2743200" y="3568700"/>
            <a:ext cx="822325" cy="823913"/>
          </a:xfrm>
          <a:prstGeom prst="ellipse">
            <a:avLst/>
          </a:prstGeom>
          <a:solidFill>
            <a:srgbClr val="FFFFFF">
              <a:alpha val="85096"/>
            </a:srgbClr>
          </a:solidFill>
          <a:ln w="19050">
            <a:solidFill>
              <a:srgbClr val="FFFFFF"/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19" name="▶">
            <a:hlinkClick r:id="rId3" invalidUrl="" action="" tgtFrame="" tooltip="" history="1" highlightClick="0" endSnd="0"/>
          </p:cNvPr>
          <p:cNvSpPr txBox="1"/>
          <p:nvPr/>
        </p:nvSpPr>
        <p:spPr>
          <a:xfrm>
            <a:off x="2789237" y="3796825"/>
            <a:ext cx="731838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▶</a:t>
            </a:r>
          </a:p>
        </p:txBody>
      </p:sp>
      <p:sp>
        <p:nvSpPr>
          <p:cNvPr id="620" name="Made by sparkt · Showreel"/>
          <p:cNvSpPr txBox="1"/>
          <p:nvPr/>
        </p:nvSpPr>
        <p:spPr>
          <a:xfrm>
            <a:off x="593725" y="5547044"/>
            <a:ext cx="5121275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Made by sparkt · Showreel</a:t>
            </a:r>
          </a:p>
        </p:txBody>
      </p:sp>
      <p:sp>
        <p:nvSpPr>
          <p:cNvPr id="621" name="Rounded Rectangle">
            <a:hlinkClick r:id="rId5" invalidUrl="" action="" tgtFrame="" tooltip="" history="1" highlightClick="0" endSnd="0"/>
          </p:cNvPr>
          <p:cNvSpPr/>
          <p:nvPr/>
        </p:nvSpPr>
        <p:spPr>
          <a:xfrm>
            <a:off x="6126162" y="2514600"/>
            <a:ext cx="2835276" cy="457200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22" name="TV Ads   ↗"/>
          <p:cNvSpPr txBox="1"/>
          <p:nvPr/>
        </p:nvSpPr>
        <p:spPr>
          <a:xfrm>
            <a:off x="6354762" y="2608582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5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TV Ads   ↗</a:t>
            </a:r>
          </a:p>
        </p:txBody>
      </p:sp>
      <p:sp>
        <p:nvSpPr>
          <p:cNvPr id="623" name="Rounded Rectangle">
            <a:hlinkClick r:id="rId6" invalidUrl="" action="" tgtFrame="" tooltip="" history="1" highlightClick="0" endSnd="0"/>
          </p:cNvPr>
          <p:cNvSpPr/>
          <p:nvPr/>
        </p:nvSpPr>
        <p:spPr>
          <a:xfrm>
            <a:off x="9097962" y="2514600"/>
            <a:ext cx="2835276" cy="457200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24" name="Regional Ads   ↗"/>
          <p:cNvSpPr txBox="1"/>
          <p:nvPr/>
        </p:nvSpPr>
        <p:spPr>
          <a:xfrm>
            <a:off x="9326562" y="2608582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6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6" invalidUrl="" action="" tgtFrame="" tooltip="" history="1" highlightClick="0" endSnd="0"/>
              </a:rPr>
              <a:t>Regional Ads   ↗</a:t>
            </a:r>
          </a:p>
        </p:txBody>
      </p:sp>
      <p:sp>
        <p:nvSpPr>
          <p:cNvPr id="625" name="Rounded Rectangle">
            <a:hlinkClick r:id="rId7" invalidUrl="" action="" tgtFrame="" tooltip="" history="1" highlightClick="0" endSnd="0"/>
          </p:cNvPr>
          <p:cNvSpPr/>
          <p:nvPr/>
        </p:nvSpPr>
        <p:spPr>
          <a:xfrm>
            <a:off x="6126162" y="3081337"/>
            <a:ext cx="2835276" cy="457201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26" name="Stock Ads   ↗"/>
          <p:cNvSpPr txBox="1"/>
          <p:nvPr/>
        </p:nvSpPr>
        <p:spPr>
          <a:xfrm>
            <a:off x="6354762" y="3175319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7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7" invalidUrl="" action="" tgtFrame="" tooltip="" history="1" highlightClick="0" endSnd="0"/>
              </a:rPr>
              <a:t>Stock Ads   ↗</a:t>
            </a:r>
          </a:p>
        </p:txBody>
      </p:sp>
      <p:sp>
        <p:nvSpPr>
          <p:cNvPr id="627" name="Rounded Rectangle">
            <a:hlinkClick r:id="rId8" invalidUrl="" action="" tgtFrame="" tooltip="" history="1" highlightClick="0" endSnd="0"/>
          </p:cNvPr>
          <p:cNvSpPr/>
          <p:nvPr/>
        </p:nvSpPr>
        <p:spPr>
          <a:xfrm>
            <a:off x="9097962" y="3081337"/>
            <a:ext cx="2835276" cy="457201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28" name="Digital Ads   ↗"/>
          <p:cNvSpPr txBox="1"/>
          <p:nvPr/>
        </p:nvSpPr>
        <p:spPr>
          <a:xfrm>
            <a:off x="9326562" y="3175319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8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8" invalidUrl="" action="" tgtFrame="" tooltip="" history="1" highlightClick="0" endSnd="0"/>
              </a:rPr>
              <a:t>Digital Ads   ↗</a:t>
            </a:r>
          </a:p>
        </p:txBody>
      </p:sp>
      <p:sp>
        <p:nvSpPr>
          <p:cNvPr id="629" name="Rounded Rectangle">
            <a:hlinkClick r:id="rId9" invalidUrl="" action="" tgtFrame="" tooltip="" history="1" highlightClick="0" endSnd="0"/>
          </p:cNvPr>
          <p:cNvSpPr/>
          <p:nvPr/>
        </p:nvSpPr>
        <p:spPr>
          <a:xfrm>
            <a:off x="6126162" y="3648075"/>
            <a:ext cx="2835276" cy="457200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30" name="Corporate &amp; Product AVs   ↗"/>
          <p:cNvSpPr txBox="1"/>
          <p:nvPr/>
        </p:nvSpPr>
        <p:spPr>
          <a:xfrm>
            <a:off x="6354762" y="3742057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9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9" invalidUrl="" action="" tgtFrame="" tooltip="" history="1" highlightClick="0" endSnd="0"/>
              </a:rPr>
              <a:t>Corporate &amp; Product AVs   ↗</a:t>
            </a:r>
          </a:p>
        </p:txBody>
      </p:sp>
      <p:sp>
        <p:nvSpPr>
          <p:cNvPr id="631" name="Rounded Rectangle">
            <a:hlinkClick r:id="rId10" invalidUrl="" action="" tgtFrame="" tooltip="" history="1" highlightClick="0" endSnd="0"/>
          </p:cNvPr>
          <p:cNvSpPr/>
          <p:nvPr/>
        </p:nvSpPr>
        <p:spPr>
          <a:xfrm>
            <a:off x="9097962" y="3648075"/>
            <a:ext cx="2835276" cy="457200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32" name="Short-form Content   ↗"/>
          <p:cNvSpPr txBox="1"/>
          <p:nvPr/>
        </p:nvSpPr>
        <p:spPr>
          <a:xfrm>
            <a:off x="9326562" y="3742057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10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0" invalidUrl="" action="" tgtFrame="" tooltip="" history="1" highlightClick="0" endSnd="0"/>
              </a:rPr>
              <a:t>Short-form Content   ↗</a:t>
            </a:r>
          </a:p>
        </p:txBody>
      </p:sp>
      <p:sp>
        <p:nvSpPr>
          <p:cNvPr id="633" name="Rounded Rectangle">
            <a:hlinkClick r:id="rId11" invalidUrl="" action="" tgtFrame="" tooltip="" history="1" highlightClick="0" endSnd="0"/>
          </p:cNvPr>
          <p:cNvSpPr/>
          <p:nvPr/>
        </p:nvSpPr>
        <p:spPr>
          <a:xfrm>
            <a:off x="6126162" y="4214812"/>
            <a:ext cx="2835276" cy="457201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34" name="Music Videos   ↗"/>
          <p:cNvSpPr txBox="1"/>
          <p:nvPr/>
        </p:nvSpPr>
        <p:spPr>
          <a:xfrm>
            <a:off x="6354762" y="4309588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11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1" invalidUrl="" action="" tgtFrame="" tooltip="" history="1" highlightClick="0" endSnd="0"/>
              </a:rPr>
              <a:t>Music Videos   ↗</a:t>
            </a:r>
          </a:p>
        </p:txBody>
      </p:sp>
      <p:sp>
        <p:nvSpPr>
          <p:cNvPr id="635" name="Rounded Rectangle">
            <a:hlinkClick r:id="rId12" invalidUrl="" action="" tgtFrame="" tooltip="" history="1" highlightClick="0" endSnd="0"/>
          </p:cNvPr>
          <p:cNvSpPr/>
          <p:nvPr/>
        </p:nvSpPr>
        <p:spPr>
          <a:xfrm>
            <a:off x="9097962" y="4214812"/>
            <a:ext cx="2835276" cy="457201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36" name="Podcasts &amp; P2C   ↗"/>
          <p:cNvSpPr txBox="1"/>
          <p:nvPr/>
        </p:nvSpPr>
        <p:spPr>
          <a:xfrm>
            <a:off x="9326562" y="4309588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12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2" invalidUrl="" action="" tgtFrame="" tooltip="" history="1" highlightClick="0" endSnd="0"/>
              </a:rPr>
              <a:t>Podcasts &amp; P2C   ↗</a:t>
            </a:r>
          </a:p>
        </p:txBody>
      </p:sp>
      <p:sp>
        <p:nvSpPr>
          <p:cNvPr id="637" name="Rounded Rectangle">
            <a:hlinkClick r:id="rId13" invalidUrl="" action="" tgtFrame="" tooltip="" history="1" highlightClick="0" endSnd="0"/>
          </p:cNvPr>
          <p:cNvSpPr/>
          <p:nvPr/>
        </p:nvSpPr>
        <p:spPr>
          <a:xfrm>
            <a:off x="6126162" y="4781550"/>
            <a:ext cx="2835276" cy="457200"/>
          </a:xfrm>
          <a:prstGeom prst="roundRect">
            <a:avLst>
              <a:gd name="adj" fmla="val 12000"/>
            </a:avLst>
          </a:prstGeom>
          <a:solidFill>
            <a:srgbClr val="0E1622"/>
          </a:solidFill>
          <a:ln w="12700">
            <a:solidFill>
              <a:srgbClr val="FFFFFF">
                <a:alpha val="19999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38" name="On-ground Activations   ↗"/>
          <p:cNvSpPr txBox="1"/>
          <p:nvPr/>
        </p:nvSpPr>
        <p:spPr>
          <a:xfrm>
            <a:off x="6354762" y="4876325"/>
            <a:ext cx="24685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Helvetica"/>
                <a:hlinkClick r:id="rId13" invalidUrl="" action="" tgtFrame="" tooltip="" history="1" highlightClick="0" endSnd="0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FF"/>
                  </a:solidFill>
                </a:uFill>
                <a:hlinkClick r:id="rId13" invalidUrl="" action="" tgtFrame="" tooltip="" history="1" highlightClick="0" endSnd="0"/>
              </a:rPr>
              <a:t>On-ground Activations   ↗</a:t>
            </a:r>
          </a:p>
        </p:txBody>
      </p:sp>
      <p:pic>
        <p:nvPicPr>
          <p:cNvPr id="639" name="Image 1" descr="Image 1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MADE BY SPARKT - TECHNOLOGY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MADE BY SPARKT - TECHNOLOGY</a:t>
            </a:r>
          </a:p>
        </p:txBody>
      </p:sp>
      <p:sp>
        <p:nvSpPr>
          <p:cNvPr id="642" name="Our edge"/>
          <p:cNvSpPr txBox="1"/>
          <p:nvPr/>
        </p:nvSpPr>
        <p:spPr>
          <a:xfrm>
            <a:off x="593725" y="1206025"/>
            <a:ext cx="12811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edge</a:t>
            </a:r>
          </a:p>
        </p:txBody>
      </p:sp>
      <p:sp>
        <p:nvSpPr>
          <p:cNvPr id="643" name="Rectangle"/>
          <p:cNvSpPr/>
          <p:nvPr/>
        </p:nvSpPr>
        <p:spPr>
          <a:xfrm>
            <a:off x="549275" y="1554162"/>
            <a:ext cx="849313" cy="31751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44" name="How we work"/>
          <p:cNvSpPr txBox="1"/>
          <p:nvPr/>
        </p:nvSpPr>
        <p:spPr>
          <a:xfrm>
            <a:off x="1965325" y="1206025"/>
            <a:ext cx="17383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How we work</a:t>
            </a:r>
          </a:p>
        </p:txBody>
      </p:sp>
      <p:sp>
        <p:nvSpPr>
          <p:cNvPr id="645" name="Capabilities"/>
          <p:cNvSpPr txBox="1"/>
          <p:nvPr/>
        </p:nvSpPr>
        <p:spPr>
          <a:xfrm>
            <a:off x="3794125" y="1206025"/>
            <a:ext cx="17843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Capabilities</a:t>
            </a:r>
          </a:p>
        </p:txBody>
      </p:sp>
      <p:sp>
        <p:nvSpPr>
          <p:cNvPr id="646" name="Tech stack"/>
          <p:cNvSpPr txBox="1"/>
          <p:nvPr/>
        </p:nvSpPr>
        <p:spPr>
          <a:xfrm>
            <a:off x="5668962" y="1206025"/>
            <a:ext cx="15541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 stack</a:t>
            </a:r>
          </a:p>
        </p:txBody>
      </p:sp>
      <p:sp>
        <p:nvSpPr>
          <p:cNvPr id="647" name="Custom builds"/>
          <p:cNvSpPr txBox="1"/>
          <p:nvPr/>
        </p:nvSpPr>
        <p:spPr>
          <a:xfrm>
            <a:off x="7315200" y="1206025"/>
            <a:ext cx="1920875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builds</a:t>
            </a:r>
          </a:p>
        </p:txBody>
      </p:sp>
      <p:sp>
        <p:nvSpPr>
          <p:cNvPr id="648" name="Line"/>
          <p:cNvSpPr/>
          <p:nvPr/>
        </p:nvSpPr>
        <p:spPr>
          <a:xfrm>
            <a:off x="549275" y="1590675"/>
            <a:ext cx="11063288" cy="0"/>
          </a:xfrm>
          <a:prstGeom prst="line">
            <a:avLst/>
          </a:prstGeom>
          <a:ln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49" name="Why clients build with us"/>
          <p:cNvSpPr txBox="1"/>
          <p:nvPr/>
        </p:nvSpPr>
        <p:spPr>
          <a:xfrm>
            <a:off x="593725" y="1906113"/>
            <a:ext cx="10972800" cy="485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Why clients build with us</a:t>
            </a:r>
          </a:p>
        </p:txBody>
      </p:sp>
      <p:sp>
        <p:nvSpPr>
          <p:cNvPr id="650" name="Rounded Rectangle"/>
          <p:cNvSpPr/>
          <p:nvPr/>
        </p:nvSpPr>
        <p:spPr>
          <a:xfrm>
            <a:off x="549275" y="2697162"/>
            <a:ext cx="5440363" cy="1509713"/>
          </a:xfrm>
          <a:prstGeom prst="roundRect">
            <a:avLst>
              <a:gd name="adj" fmla="val 4847"/>
            </a:avLst>
          </a:prstGeom>
          <a:solidFill>
            <a:srgbClr val="0E1622"/>
          </a:solidFill>
          <a:ln w="1270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51" name="Strategy, design and engineering together"/>
          <p:cNvSpPr txBox="1"/>
          <p:nvPr/>
        </p:nvSpPr>
        <p:spPr>
          <a:xfrm>
            <a:off x="868362" y="2961007"/>
            <a:ext cx="4800601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Strategy, design and engineering together</a:t>
            </a:r>
          </a:p>
        </p:txBody>
      </p:sp>
      <p:sp>
        <p:nvSpPr>
          <p:cNvPr id="652" name="The people who understand the problem help shape the product, architect the solution and build it right."/>
          <p:cNvSpPr txBox="1"/>
          <p:nvPr/>
        </p:nvSpPr>
        <p:spPr>
          <a:xfrm>
            <a:off x="868362" y="3519109"/>
            <a:ext cx="4800601" cy="515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The people who understand the problem help shape the product, architect the solution and build it right.</a:t>
            </a:r>
          </a:p>
        </p:txBody>
      </p:sp>
      <p:sp>
        <p:nvSpPr>
          <p:cNvPr id="653" name="Rounded Rectangle"/>
          <p:cNvSpPr/>
          <p:nvPr/>
        </p:nvSpPr>
        <p:spPr>
          <a:xfrm>
            <a:off x="6218237" y="2697162"/>
            <a:ext cx="5440363" cy="1509713"/>
          </a:xfrm>
          <a:prstGeom prst="roundRect">
            <a:avLst>
              <a:gd name="adj" fmla="val 4847"/>
            </a:avLst>
          </a:prstGeom>
          <a:solidFill>
            <a:srgbClr val="0E1622"/>
          </a:solidFill>
          <a:ln w="1270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54" name="We don’t just advise. We build."/>
          <p:cNvSpPr txBox="1"/>
          <p:nvPr/>
        </p:nvSpPr>
        <p:spPr>
          <a:xfrm>
            <a:off x="6537325" y="2961007"/>
            <a:ext cx="4800600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We don’t just advise. We build.</a:t>
            </a:r>
          </a:p>
        </p:txBody>
      </p:sp>
      <p:sp>
        <p:nvSpPr>
          <p:cNvPr id="655" name="A hands-on engineering practice with full-stack capability across web, mobile, cloud, data and AI."/>
          <p:cNvSpPr txBox="1"/>
          <p:nvPr/>
        </p:nvSpPr>
        <p:spPr>
          <a:xfrm>
            <a:off x="6537325" y="3519109"/>
            <a:ext cx="4800600" cy="515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 hands-on engineering practice with full-stack capability across web, mobile, cloud, data and AI.</a:t>
            </a:r>
          </a:p>
        </p:txBody>
      </p:sp>
      <p:sp>
        <p:nvSpPr>
          <p:cNvPr id="656" name="Rounded Rectangle"/>
          <p:cNvSpPr/>
          <p:nvPr/>
        </p:nvSpPr>
        <p:spPr>
          <a:xfrm>
            <a:off x="549275" y="4389437"/>
            <a:ext cx="5440363" cy="1508126"/>
          </a:xfrm>
          <a:prstGeom prst="roundRect">
            <a:avLst>
              <a:gd name="adj" fmla="val 4847"/>
            </a:avLst>
          </a:prstGeom>
          <a:solidFill>
            <a:srgbClr val="0E1622"/>
          </a:solidFill>
          <a:ln w="1270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57" name="Applied AI, built in responsibly"/>
          <p:cNvSpPr txBox="1"/>
          <p:nvPr/>
        </p:nvSpPr>
        <p:spPr>
          <a:xfrm>
            <a:off x="868362" y="4652488"/>
            <a:ext cx="4800601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Applied AI, built in responsibly</a:t>
            </a:r>
          </a:p>
        </p:txBody>
      </p:sp>
      <p:sp>
        <p:nvSpPr>
          <p:cNvPr id="658" name="Retrieval, automation, agents and AI workflows designed around the right use case, data and governance."/>
          <p:cNvSpPr txBox="1"/>
          <p:nvPr/>
        </p:nvSpPr>
        <p:spPr>
          <a:xfrm>
            <a:off x="868362" y="5210591"/>
            <a:ext cx="4800601" cy="515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Retrieval, automation, agents and AI workflows designed around the right use case, data and governance.</a:t>
            </a:r>
          </a:p>
        </p:txBody>
      </p:sp>
      <p:sp>
        <p:nvSpPr>
          <p:cNvPr id="659" name="Rounded Rectangle"/>
          <p:cNvSpPr/>
          <p:nvPr/>
        </p:nvSpPr>
        <p:spPr>
          <a:xfrm>
            <a:off x="6218237" y="4389437"/>
            <a:ext cx="5440363" cy="1508126"/>
          </a:xfrm>
          <a:prstGeom prst="roundRect">
            <a:avLst>
              <a:gd name="adj" fmla="val 4847"/>
            </a:avLst>
          </a:prstGeom>
          <a:solidFill>
            <a:srgbClr val="0E1622"/>
          </a:solidFill>
          <a:ln w="12700"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60" name="End-to-end ownership"/>
          <p:cNvSpPr txBox="1"/>
          <p:nvPr/>
        </p:nvSpPr>
        <p:spPr>
          <a:xfrm>
            <a:off x="6537325" y="4652488"/>
            <a:ext cx="4800600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End-to-end ownership</a:t>
            </a:r>
          </a:p>
        </p:txBody>
      </p:sp>
      <p:sp>
        <p:nvSpPr>
          <p:cNvPr id="661" name="From discovery and architecture to launch, optimisation and scale, led by senior technology teams accountable for outcomes."/>
          <p:cNvSpPr txBox="1"/>
          <p:nvPr/>
        </p:nvSpPr>
        <p:spPr>
          <a:xfrm>
            <a:off x="6537325" y="5210591"/>
            <a:ext cx="4800600" cy="515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700"/>
              </a:lnSpc>
              <a:defRPr sz="12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From discovery and architecture to launch, optimisation and scale, led by senior technology teams accountable for outcomes.</a:t>
            </a:r>
          </a:p>
        </p:txBody>
      </p:sp>
      <p:pic>
        <p:nvPicPr>
          <p:cNvPr id="662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MADE BY SPARKT - TECHNOLOGY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MADE BY SPARKT - TECHNOLOGY</a:t>
            </a:r>
          </a:p>
        </p:txBody>
      </p:sp>
      <p:sp>
        <p:nvSpPr>
          <p:cNvPr id="665" name="Our edge"/>
          <p:cNvSpPr txBox="1"/>
          <p:nvPr/>
        </p:nvSpPr>
        <p:spPr>
          <a:xfrm>
            <a:off x="593725" y="1206025"/>
            <a:ext cx="12811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edge</a:t>
            </a:r>
          </a:p>
        </p:txBody>
      </p:sp>
      <p:sp>
        <p:nvSpPr>
          <p:cNvPr id="666" name="How we work"/>
          <p:cNvSpPr txBox="1"/>
          <p:nvPr/>
        </p:nvSpPr>
        <p:spPr>
          <a:xfrm>
            <a:off x="1965325" y="1206025"/>
            <a:ext cx="17383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How we work</a:t>
            </a:r>
          </a:p>
        </p:txBody>
      </p:sp>
      <p:sp>
        <p:nvSpPr>
          <p:cNvPr id="667" name="Rectangle"/>
          <p:cNvSpPr/>
          <p:nvPr/>
        </p:nvSpPr>
        <p:spPr>
          <a:xfrm>
            <a:off x="1920875" y="1554162"/>
            <a:ext cx="1133475" cy="31751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68" name="Capabilities"/>
          <p:cNvSpPr txBox="1"/>
          <p:nvPr/>
        </p:nvSpPr>
        <p:spPr>
          <a:xfrm>
            <a:off x="3794125" y="1206025"/>
            <a:ext cx="17843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Capabilities</a:t>
            </a:r>
          </a:p>
        </p:txBody>
      </p:sp>
      <p:sp>
        <p:nvSpPr>
          <p:cNvPr id="669" name="Tech stack"/>
          <p:cNvSpPr txBox="1"/>
          <p:nvPr/>
        </p:nvSpPr>
        <p:spPr>
          <a:xfrm>
            <a:off x="5668962" y="1206025"/>
            <a:ext cx="15541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 stack</a:t>
            </a:r>
          </a:p>
        </p:txBody>
      </p:sp>
      <p:sp>
        <p:nvSpPr>
          <p:cNvPr id="670" name="Custom builds"/>
          <p:cNvSpPr txBox="1"/>
          <p:nvPr/>
        </p:nvSpPr>
        <p:spPr>
          <a:xfrm>
            <a:off x="7315200" y="1206025"/>
            <a:ext cx="1920875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builds</a:t>
            </a:r>
          </a:p>
        </p:txBody>
      </p:sp>
      <p:sp>
        <p:nvSpPr>
          <p:cNvPr id="671" name="Line"/>
          <p:cNvSpPr/>
          <p:nvPr/>
        </p:nvSpPr>
        <p:spPr>
          <a:xfrm>
            <a:off x="549275" y="1590675"/>
            <a:ext cx="11063288" cy="0"/>
          </a:xfrm>
          <a:prstGeom prst="line">
            <a:avLst/>
          </a:prstGeom>
          <a:ln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72" name="Our engineering process"/>
          <p:cNvSpPr txBox="1"/>
          <p:nvPr/>
        </p:nvSpPr>
        <p:spPr>
          <a:xfrm>
            <a:off x="593725" y="1906113"/>
            <a:ext cx="10972800" cy="485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engineering process</a:t>
            </a:r>
          </a:p>
        </p:txBody>
      </p:sp>
      <p:sp>
        <p:nvSpPr>
          <p:cNvPr id="673" name="Rounded Rectangle"/>
          <p:cNvSpPr/>
          <p:nvPr/>
        </p:nvSpPr>
        <p:spPr>
          <a:xfrm>
            <a:off x="549275" y="2697162"/>
            <a:ext cx="1755775" cy="1371601"/>
          </a:xfrm>
          <a:prstGeom prst="roundRect">
            <a:avLst>
              <a:gd name="adj" fmla="val 4667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74" name="01"/>
          <p:cNvSpPr txBox="1"/>
          <p:nvPr/>
        </p:nvSpPr>
        <p:spPr>
          <a:xfrm>
            <a:off x="758825" y="2883219"/>
            <a:ext cx="139065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675" name="Discover"/>
          <p:cNvSpPr txBox="1"/>
          <p:nvPr/>
        </p:nvSpPr>
        <p:spPr>
          <a:xfrm>
            <a:off x="758825" y="3213419"/>
            <a:ext cx="13906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Discover</a:t>
            </a:r>
          </a:p>
        </p:txBody>
      </p:sp>
      <p:sp>
        <p:nvSpPr>
          <p:cNvPr id="676" name="Goals, requirements, constraints"/>
          <p:cNvSpPr txBox="1"/>
          <p:nvPr/>
        </p:nvSpPr>
        <p:spPr>
          <a:xfrm>
            <a:off x="758825" y="3550763"/>
            <a:ext cx="1354138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Goals, requirements, constraints</a:t>
            </a:r>
          </a:p>
        </p:txBody>
      </p:sp>
      <p:sp>
        <p:nvSpPr>
          <p:cNvPr id="677" name="Rounded Rectangle"/>
          <p:cNvSpPr/>
          <p:nvPr/>
        </p:nvSpPr>
        <p:spPr>
          <a:xfrm>
            <a:off x="2395537" y="2697162"/>
            <a:ext cx="1755776" cy="1371601"/>
          </a:xfrm>
          <a:prstGeom prst="roundRect">
            <a:avLst>
              <a:gd name="adj" fmla="val 4667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78" name="02"/>
          <p:cNvSpPr txBox="1"/>
          <p:nvPr/>
        </p:nvSpPr>
        <p:spPr>
          <a:xfrm>
            <a:off x="2606675" y="2883219"/>
            <a:ext cx="13890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679" name="Architect"/>
          <p:cNvSpPr txBox="1"/>
          <p:nvPr/>
        </p:nvSpPr>
        <p:spPr>
          <a:xfrm>
            <a:off x="2606675" y="3213419"/>
            <a:ext cx="13890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Architect</a:t>
            </a:r>
          </a:p>
        </p:txBody>
      </p:sp>
      <p:sp>
        <p:nvSpPr>
          <p:cNvPr id="680" name="System design &amp; technical plan"/>
          <p:cNvSpPr txBox="1"/>
          <p:nvPr/>
        </p:nvSpPr>
        <p:spPr>
          <a:xfrm>
            <a:off x="2606675" y="3550763"/>
            <a:ext cx="135255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System design &amp; technical plan</a:t>
            </a:r>
          </a:p>
        </p:txBody>
      </p:sp>
      <p:sp>
        <p:nvSpPr>
          <p:cNvPr id="681" name="Rounded Rectangle"/>
          <p:cNvSpPr/>
          <p:nvPr/>
        </p:nvSpPr>
        <p:spPr>
          <a:xfrm>
            <a:off x="4243387" y="2697162"/>
            <a:ext cx="1755776" cy="1371601"/>
          </a:xfrm>
          <a:prstGeom prst="roundRect">
            <a:avLst>
              <a:gd name="adj" fmla="val 4667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82" name="03"/>
          <p:cNvSpPr txBox="1"/>
          <p:nvPr/>
        </p:nvSpPr>
        <p:spPr>
          <a:xfrm>
            <a:off x="4452937" y="2883219"/>
            <a:ext cx="1390651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683" name="Build"/>
          <p:cNvSpPr txBox="1"/>
          <p:nvPr/>
        </p:nvSpPr>
        <p:spPr>
          <a:xfrm>
            <a:off x="4452937" y="3213419"/>
            <a:ext cx="1390651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Build</a:t>
            </a:r>
          </a:p>
        </p:txBody>
      </p:sp>
      <p:sp>
        <p:nvSpPr>
          <p:cNvPr id="684" name="Full-stack development in sprints"/>
          <p:cNvSpPr txBox="1"/>
          <p:nvPr/>
        </p:nvSpPr>
        <p:spPr>
          <a:xfrm>
            <a:off x="4452937" y="3474563"/>
            <a:ext cx="1354138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Full-stack development in sprints</a:t>
            </a:r>
          </a:p>
        </p:txBody>
      </p:sp>
      <p:sp>
        <p:nvSpPr>
          <p:cNvPr id="685" name="Rounded Rectangle"/>
          <p:cNvSpPr/>
          <p:nvPr/>
        </p:nvSpPr>
        <p:spPr>
          <a:xfrm>
            <a:off x="6089650" y="2697162"/>
            <a:ext cx="1755775" cy="1371601"/>
          </a:xfrm>
          <a:prstGeom prst="roundRect">
            <a:avLst>
              <a:gd name="adj" fmla="val 4667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86" name="04"/>
          <p:cNvSpPr txBox="1"/>
          <p:nvPr/>
        </p:nvSpPr>
        <p:spPr>
          <a:xfrm>
            <a:off x="6300787" y="2883219"/>
            <a:ext cx="13890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687" name="Test"/>
          <p:cNvSpPr txBox="1"/>
          <p:nvPr/>
        </p:nvSpPr>
        <p:spPr>
          <a:xfrm>
            <a:off x="6300787" y="3213419"/>
            <a:ext cx="13890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Test</a:t>
            </a:r>
          </a:p>
        </p:txBody>
      </p:sp>
      <p:sp>
        <p:nvSpPr>
          <p:cNvPr id="688" name="QA, performance &amp; security"/>
          <p:cNvSpPr txBox="1"/>
          <p:nvPr/>
        </p:nvSpPr>
        <p:spPr>
          <a:xfrm>
            <a:off x="6300787" y="3550763"/>
            <a:ext cx="1352551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QA, performance &amp; security</a:t>
            </a:r>
          </a:p>
        </p:txBody>
      </p:sp>
      <p:sp>
        <p:nvSpPr>
          <p:cNvPr id="689" name="Rounded Rectangle"/>
          <p:cNvSpPr/>
          <p:nvPr/>
        </p:nvSpPr>
        <p:spPr>
          <a:xfrm>
            <a:off x="7937500" y="2697162"/>
            <a:ext cx="1755775" cy="1371601"/>
          </a:xfrm>
          <a:prstGeom prst="roundRect">
            <a:avLst>
              <a:gd name="adj" fmla="val 4667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90" name="05"/>
          <p:cNvSpPr txBox="1"/>
          <p:nvPr/>
        </p:nvSpPr>
        <p:spPr>
          <a:xfrm>
            <a:off x="8147050" y="2883219"/>
            <a:ext cx="1390650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691" name="Launch"/>
          <p:cNvSpPr txBox="1"/>
          <p:nvPr/>
        </p:nvSpPr>
        <p:spPr>
          <a:xfrm>
            <a:off x="8147050" y="3213419"/>
            <a:ext cx="13906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Launch</a:t>
            </a:r>
          </a:p>
        </p:txBody>
      </p:sp>
      <p:sp>
        <p:nvSpPr>
          <p:cNvPr id="692" name="Deploy, harden, go live"/>
          <p:cNvSpPr txBox="1"/>
          <p:nvPr/>
        </p:nvSpPr>
        <p:spPr>
          <a:xfrm>
            <a:off x="8147050" y="3550763"/>
            <a:ext cx="1354138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Deploy, harden, go live</a:t>
            </a:r>
          </a:p>
        </p:txBody>
      </p:sp>
      <p:sp>
        <p:nvSpPr>
          <p:cNvPr id="693" name="Rounded Rectangle"/>
          <p:cNvSpPr/>
          <p:nvPr/>
        </p:nvSpPr>
        <p:spPr>
          <a:xfrm>
            <a:off x="9783762" y="2697162"/>
            <a:ext cx="1755776" cy="1371601"/>
          </a:xfrm>
          <a:prstGeom prst="roundRect">
            <a:avLst>
              <a:gd name="adj" fmla="val 4667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94" name="06"/>
          <p:cNvSpPr txBox="1"/>
          <p:nvPr/>
        </p:nvSpPr>
        <p:spPr>
          <a:xfrm>
            <a:off x="9994900" y="2883219"/>
            <a:ext cx="138906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06</a:t>
            </a:r>
          </a:p>
        </p:txBody>
      </p:sp>
      <p:sp>
        <p:nvSpPr>
          <p:cNvPr id="695" name="Evolve"/>
          <p:cNvSpPr txBox="1"/>
          <p:nvPr/>
        </p:nvSpPr>
        <p:spPr>
          <a:xfrm>
            <a:off x="9994900" y="3213419"/>
            <a:ext cx="13890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Evolve</a:t>
            </a:r>
          </a:p>
        </p:txBody>
      </p:sp>
      <p:sp>
        <p:nvSpPr>
          <p:cNvPr id="696" name="Measure, iterate, support"/>
          <p:cNvSpPr txBox="1"/>
          <p:nvPr/>
        </p:nvSpPr>
        <p:spPr>
          <a:xfrm>
            <a:off x="9994900" y="3550763"/>
            <a:ext cx="135255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Measure, iterate, support</a:t>
            </a:r>
          </a:p>
        </p:txBody>
      </p:sp>
      <p:sp>
        <p:nvSpPr>
          <p:cNvPr id="697" name="ENGAGEMENT MODELS"/>
          <p:cNvSpPr txBox="1"/>
          <p:nvPr/>
        </p:nvSpPr>
        <p:spPr>
          <a:xfrm>
            <a:off x="593725" y="4460400"/>
            <a:ext cx="9967913" cy="269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ENGAGEMENT MODELS</a:t>
            </a:r>
          </a:p>
        </p:txBody>
      </p:sp>
      <p:sp>
        <p:nvSpPr>
          <p:cNvPr id="698" name="Square"/>
          <p:cNvSpPr/>
          <p:nvPr/>
        </p:nvSpPr>
        <p:spPr>
          <a:xfrm rot="2700000">
            <a:off x="549275" y="4892675"/>
            <a:ext cx="127000" cy="127000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699" name="Fixed scope"/>
          <p:cNvSpPr txBox="1"/>
          <p:nvPr/>
        </p:nvSpPr>
        <p:spPr>
          <a:xfrm>
            <a:off x="868362" y="4807269"/>
            <a:ext cx="3200401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Fixed scope</a:t>
            </a:r>
          </a:p>
        </p:txBody>
      </p:sp>
      <p:sp>
        <p:nvSpPr>
          <p:cNvPr id="700" name="Defined deliverables &amp; timeline"/>
          <p:cNvSpPr txBox="1"/>
          <p:nvPr/>
        </p:nvSpPr>
        <p:spPr>
          <a:xfrm>
            <a:off x="868362" y="5193825"/>
            <a:ext cx="3200401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Defined deliverables &amp; timeline</a:t>
            </a:r>
          </a:p>
        </p:txBody>
      </p:sp>
      <p:sp>
        <p:nvSpPr>
          <p:cNvPr id="701" name="Square"/>
          <p:cNvSpPr/>
          <p:nvPr/>
        </p:nvSpPr>
        <p:spPr>
          <a:xfrm rot="2700000">
            <a:off x="4252118" y="4891881"/>
            <a:ext cx="127001" cy="128588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02" name="Dedicated pod"/>
          <p:cNvSpPr txBox="1"/>
          <p:nvPr/>
        </p:nvSpPr>
        <p:spPr>
          <a:xfrm>
            <a:off x="4572000" y="4807269"/>
            <a:ext cx="3200400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Dedicated pod</a:t>
            </a:r>
          </a:p>
        </p:txBody>
      </p:sp>
      <p:sp>
        <p:nvSpPr>
          <p:cNvPr id="703" name="An embedded team that scales"/>
          <p:cNvSpPr txBox="1"/>
          <p:nvPr/>
        </p:nvSpPr>
        <p:spPr>
          <a:xfrm>
            <a:off x="4572000" y="5193825"/>
            <a:ext cx="3200400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An embedded team that scales</a:t>
            </a:r>
          </a:p>
        </p:txBody>
      </p:sp>
      <p:sp>
        <p:nvSpPr>
          <p:cNvPr id="704" name="Square"/>
          <p:cNvSpPr/>
          <p:nvPr/>
        </p:nvSpPr>
        <p:spPr>
          <a:xfrm rot="2700000">
            <a:off x="7955756" y="4891881"/>
            <a:ext cx="127001" cy="128588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05" name="Staff augmentation"/>
          <p:cNvSpPr txBox="1"/>
          <p:nvPr/>
        </p:nvSpPr>
        <p:spPr>
          <a:xfrm>
            <a:off x="8275637" y="4807269"/>
            <a:ext cx="3200401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Staff augmentation</a:t>
            </a:r>
          </a:p>
        </p:txBody>
      </p:sp>
      <p:sp>
        <p:nvSpPr>
          <p:cNvPr id="706" name="Senior engineers in your stack"/>
          <p:cNvSpPr txBox="1"/>
          <p:nvPr/>
        </p:nvSpPr>
        <p:spPr>
          <a:xfrm>
            <a:off x="8275637" y="5193825"/>
            <a:ext cx="3200401" cy="256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Senior engineers in your stack</a:t>
            </a:r>
          </a:p>
        </p:txBody>
      </p:sp>
      <p:pic>
        <p:nvPicPr>
          <p:cNvPr id="707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MADE BY SPARKT - TECHNOLOGY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MADE BY SPARKT - TECHNOLOGY</a:t>
            </a:r>
          </a:p>
        </p:txBody>
      </p:sp>
      <p:sp>
        <p:nvSpPr>
          <p:cNvPr id="710" name="Our edge"/>
          <p:cNvSpPr txBox="1"/>
          <p:nvPr/>
        </p:nvSpPr>
        <p:spPr>
          <a:xfrm>
            <a:off x="593725" y="1206025"/>
            <a:ext cx="12811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edge</a:t>
            </a:r>
          </a:p>
        </p:txBody>
      </p:sp>
      <p:sp>
        <p:nvSpPr>
          <p:cNvPr id="711" name="How we work"/>
          <p:cNvSpPr txBox="1"/>
          <p:nvPr/>
        </p:nvSpPr>
        <p:spPr>
          <a:xfrm>
            <a:off x="1965325" y="1206025"/>
            <a:ext cx="17383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How we work</a:t>
            </a:r>
          </a:p>
        </p:txBody>
      </p:sp>
      <p:sp>
        <p:nvSpPr>
          <p:cNvPr id="712" name="Capabilities"/>
          <p:cNvSpPr txBox="1"/>
          <p:nvPr/>
        </p:nvSpPr>
        <p:spPr>
          <a:xfrm>
            <a:off x="3794125" y="1206025"/>
            <a:ext cx="17843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Capabilities</a:t>
            </a:r>
          </a:p>
        </p:txBody>
      </p:sp>
      <p:sp>
        <p:nvSpPr>
          <p:cNvPr id="713" name="Rectangle"/>
          <p:cNvSpPr/>
          <p:nvPr/>
        </p:nvSpPr>
        <p:spPr>
          <a:xfrm>
            <a:off x="3749675" y="1554162"/>
            <a:ext cx="1162050" cy="31751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14" name="Tech stack"/>
          <p:cNvSpPr txBox="1"/>
          <p:nvPr/>
        </p:nvSpPr>
        <p:spPr>
          <a:xfrm>
            <a:off x="5668962" y="1206025"/>
            <a:ext cx="15541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 stack</a:t>
            </a:r>
          </a:p>
        </p:txBody>
      </p:sp>
      <p:sp>
        <p:nvSpPr>
          <p:cNvPr id="715" name="Custom builds"/>
          <p:cNvSpPr txBox="1"/>
          <p:nvPr/>
        </p:nvSpPr>
        <p:spPr>
          <a:xfrm>
            <a:off x="7315200" y="1206025"/>
            <a:ext cx="1920875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builds</a:t>
            </a:r>
          </a:p>
        </p:txBody>
      </p:sp>
      <p:sp>
        <p:nvSpPr>
          <p:cNvPr id="716" name="Line"/>
          <p:cNvSpPr/>
          <p:nvPr/>
        </p:nvSpPr>
        <p:spPr>
          <a:xfrm>
            <a:off x="549275" y="1590675"/>
            <a:ext cx="11063288" cy="0"/>
          </a:xfrm>
          <a:prstGeom prst="line">
            <a:avLst/>
          </a:prstGeom>
          <a:ln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17" name="Our capabilities"/>
          <p:cNvSpPr txBox="1"/>
          <p:nvPr/>
        </p:nvSpPr>
        <p:spPr>
          <a:xfrm>
            <a:off x="593725" y="1906113"/>
            <a:ext cx="10972800" cy="485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capabilities</a:t>
            </a:r>
          </a:p>
        </p:txBody>
      </p:sp>
      <p:sp>
        <p:nvSpPr>
          <p:cNvPr id="718" name="Rounded Rectangle"/>
          <p:cNvSpPr/>
          <p:nvPr/>
        </p:nvSpPr>
        <p:spPr>
          <a:xfrm>
            <a:off x="549275" y="2697162"/>
            <a:ext cx="3565525" cy="1692276"/>
          </a:xfrm>
          <a:prstGeom prst="roundRect">
            <a:avLst>
              <a:gd name="adj" fmla="val 4324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19" name="Square"/>
          <p:cNvSpPr/>
          <p:nvPr/>
        </p:nvSpPr>
        <p:spPr>
          <a:xfrm rot="2700000">
            <a:off x="777081" y="2953543"/>
            <a:ext cx="119063" cy="117476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20" name="Web Platforms"/>
          <p:cNvSpPr txBox="1"/>
          <p:nvPr/>
        </p:nvSpPr>
        <p:spPr>
          <a:xfrm>
            <a:off x="1033462" y="2868138"/>
            <a:ext cx="2833688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Web Platforms</a:t>
            </a:r>
          </a:p>
        </p:txBody>
      </p:sp>
      <p:sp>
        <p:nvSpPr>
          <p:cNvPr id="721" name="Enterprise websites &amp; portals…"/>
          <p:cNvSpPr txBox="1"/>
          <p:nvPr/>
        </p:nvSpPr>
        <p:spPr>
          <a:xfrm>
            <a:off x="850900" y="3263900"/>
            <a:ext cx="3016250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Enterprise websites &amp; portals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Corporate / brand / product sites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Headless &amp; traditional CMS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Web apps &amp; dashboards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Accessibility &amp; performance</a:t>
            </a:r>
          </a:p>
        </p:txBody>
      </p:sp>
      <p:sp>
        <p:nvSpPr>
          <p:cNvPr id="722" name="Rounded Rectangle"/>
          <p:cNvSpPr/>
          <p:nvPr/>
        </p:nvSpPr>
        <p:spPr>
          <a:xfrm>
            <a:off x="4251325" y="2697162"/>
            <a:ext cx="3567113" cy="1692276"/>
          </a:xfrm>
          <a:prstGeom prst="roundRect">
            <a:avLst>
              <a:gd name="adj" fmla="val 4324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23" name="Square"/>
          <p:cNvSpPr/>
          <p:nvPr/>
        </p:nvSpPr>
        <p:spPr>
          <a:xfrm rot="2700000">
            <a:off x="4479925" y="2952750"/>
            <a:ext cx="119063" cy="119063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24" name="Mobile Apps"/>
          <p:cNvSpPr txBox="1"/>
          <p:nvPr/>
        </p:nvSpPr>
        <p:spPr>
          <a:xfrm>
            <a:off x="4737100" y="2868138"/>
            <a:ext cx="2833688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Mobile Apps</a:t>
            </a:r>
          </a:p>
        </p:txBody>
      </p:sp>
      <p:sp>
        <p:nvSpPr>
          <p:cNvPr id="725" name="Native, iOS &amp; Android…"/>
          <p:cNvSpPr txBox="1"/>
          <p:nvPr/>
        </p:nvSpPr>
        <p:spPr>
          <a:xfrm>
            <a:off x="4552950" y="3263900"/>
            <a:ext cx="3017838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Native, iOS &amp; Android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Cross-platform (RN / Flutter)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App architecture &amp; APIs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Prototype to store launch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Performance &amp; quality</a:t>
            </a:r>
          </a:p>
        </p:txBody>
      </p:sp>
      <p:sp>
        <p:nvSpPr>
          <p:cNvPr id="726" name="Rounded Rectangle"/>
          <p:cNvSpPr/>
          <p:nvPr/>
        </p:nvSpPr>
        <p:spPr>
          <a:xfrm>
            <a:off x="7954962" y="2697162"/>
            <a:ext cx="3567113" cy="1692276"/>
          </a:xfrm>
          <a:prstGeom prst="roundRect">
            <a:avLst>
              <a:gd name="adj" fmla="val 4324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27" name="Square"/>
          <p:cNvSpPr/>
          <p:nvPr/>
        </p:nvSpPr>
        <p:spPr>
          <a:xfrm rot="2700000">
            <a:off x="8183562" y="2952750"/>
            <a:ext cx="119063" cy="119063"/>
          </a:xfrm>
          <a:prstGeom prst="rect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28" name="Data &amp; Analytics"/>
          <p:cNvSpPr txBox="1"/>
          <p:nvPr/>
        </p:nvSpPr>
        <p:spPr>
          <a:xfrm>
            <a:off x="8439150" y="2868138"/>
            <a:ext cx="2835275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Data &amp; Analytics</a:t>
            </a:r>
          </a:p>
        </p:txBody>
      </p:sp>
      <p:sp>
        <p:nvSpPr>
          <p:cNvPr id="729" name="Data pipelines &amp; ETL…"/>
          <p:cNvSpPr txBox="1"/>
          <p:nvPr/>
        </p:nvSpPr>
        <p:spPr>
          <a:xfrm>
            <a:off x="8256587" y="3263900"/>
            <a:ext cx="3017838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Data pipelines &amp; ETL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Warehousing &amp; modelling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Dashboards &amp; reporting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Decision &amp; ops tooling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Quality &amp; governance</a:t>
            </a:r>
          </a:p>
        </p:txBody>
      </p:sp>
      <p:sp>
        <p:nvSpPr>
          <p:cNvPr id="730" name="Rounded Rectangle"/>
          <p:cNvSpPr/>
          <p:nvPr/>
        </p:nvSpPr>
        <p:spPr>
          <a:xfrm>
            <a:off x="549275" y="4525962"/>
            <a:ext cx="3565525" cy="1692276"/>
          </a:xfrm>
          <a:prstGeom prst="roundRect">
            <a:avLst>
              <a:gd name="adj" fmla="val 4324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31" name="Square"/>
          <p:cNvSpPr/>
          <p:nvPr/>
        </p:nvSpPr>
        <p:spPr>
          <a:xfrm rot="2700000">
            <a:off x="777081" y="4782343"/>
            <a:ext cx="119063" cy="117476"/>
          </a:xfrm>
          <a:prstGeom prst="rect">
            <a:avLst/>
          </a:prstGeom>
          <a:solidFill>
            <a:srgbClr val="EFA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32" name="AR &amp; Experiential"/>
          <p:cNvSpPr txBox="1"/>
          <p:nvPr/>
        </p:nvSpPr>
        <p:spPr>
          <a:xfrm>
            <a:off x="1033462" y="4696938"/>
            <a:ext cx="2833688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AR &amp; Experiential</a:t>
            </a:r>
          </a:p>
        </p:txBody>
      </p:sp>
      <p:sp>
        <p:nvSpPr>
          <p:cNvPr id="733" name="Web AR experiences…"/>
          <p:cNvSpPr txBox="1"/>
          <p:nvPr/>
        </p:nvSpPr>
        <p:spPr>
          <a:xfrm>
            <a:off x="850900" y="5092700"/>
            <a:ext cx="3016250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Web AR experiences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Instagram / Facebook AR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Interactive microsites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Real-time &amp; 3D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Event &amp; activation tech</a:t>
            </a:r>
          </a:p>
        </p:txBody>
      </p:sp>
      <p:sp>
        <p:nvSpPr>
          <p:cNvPr id="734" name="Rounded Rectangle"/>
          <p:cNvSpPr/>
          <p:nvPr/>
        </p:nvSpPr>
        <p:spPr>
          <a:xfrm>
            <a:off x="4251325" y="4525962"/>
            <a:ext cx="3567113" cy="1692276"/>
          </a:xfrm>
          <a:prstGeom prst="roundRect">
            <a:avLst>
              <a:gd name="adj" fmla="val 4324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35" name="Square"/>
          <p:cNvSpPr/>
          <p:nvPr/>
        </p:nvSpPr>
        <p:spPr>
          <a:xfrm rot="2700000">
            <a:off x="4479925" y="4781550"/>
            <a:ext cx="119063" cy="119063"/>
          </a:xfrm>
          <a:prstGeom prst="rect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36" name="Cloud &amp; DevOps"/>
          <p:cNvSpPr txBox="1"/>
          <p:nvPr/>
        </p:nvSpPr>
        <p:spPr>
          <a:xfrm>
            <a:off x="4737100" y="4696938"/>
            <a:ext cx="2833688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Cloud &amp; DevOps</a:t>
            </a:r>
          </a:p>
        </p:txBody>
      </p:sp>
      <p:sp>
        <p:nvSpPr>
          <p:cNvPr id="737" name="Cloud hosting &amp; migration…"/>
          <p:cNvSpPr txBox="1"/>
          <p:nvPr/>
        </p:nvSpPr>
        <p:spPr>
          <a:xfrm>
            <a:off x="4552950" y="5092700"/>
            <a:ext cx="3017838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Cloud hosting &amp; migration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Infrastructure as code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CI/CD &amp; release automation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Monitoring &amp; observability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Reliability &amp; cost control</a:t>
            </a:r>
          </a:p>
        </p:txBody>
      </p:sp>
      <p:sp>
        <p:nvSpPr>
          <p:cNvPr id="738" name="Rounded Rectangle"/>
          <p:cNvSpPr/>
          <p:nvPr/>
        </p:nvSpPr>
        <p:spPr>
          <a:xfrm>
            <a:off x="7954962" y="4525962"/>
            <a:ext cx="3567113" cy="1692276"/>
          </a:xfrm>
          <a:prstGeom prst="roundRect">
            <a:avLst>
              <a:gd name="adj" fmla="val 4324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39" name="Square"/>
          <p:cNvSpPr/>
          <p:nvPr/>
        </p:nvSpPr>
        <p:spPr>
          <a:xfrm rot="2700000">
            <a:off x="8183562" y="4781550"/>
            <a:ext cx="119063" cy="119063"/>
          </a:xfrm>
          <a:prstGeom prst="rect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40" name="AI &amp; Automation"/>
          <p:cNvSpPr txBox="1"/>
          <p:nvPr/>
        </p:nvSpPr>
        <p:spPr>
          <a:xfrm>
            <a:off x="8439150" y="4696938"/>
            <a:ext cx="2835275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AI &amp; Automation</a:t>
            </a:r>
          </a:p>
        </p:txBody>
      </p:sp>
      <p:sp>
        <p:nvSpPr>
          <p:cNvPr id="741" name="LLM &amp; RAG systems…"/>
          <p:cNvSpPr txBox="1"/>
          <p:nvPr/>
        </p:nvSpPr>
        <p:spPr>
          <a:xfrm>
            <a:off x="8256587" y="5092700"/>
            <a:ext cx="3017838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LLM &amp; RAG systems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Agents &amp; assistants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Intelligent process automation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Connectors &amp; integrations (MCP)</a:t>
            </a:r>
          </a:p>
          <a:p>
            <a:pPr marL="127000" indent="-127000" algn="r">
              <a:spcBef>
                <a:spcPts val="200"/>
              </a:spcBef>
              <a:buSzPct val="100000"/>
              <a:buChar char="•"/>
              <a:defRPr sz="10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Governed, source-cited AI</a:t>
            </a:r>
          </a:p>
        </p:txBody>
      </p:sp>
      <p:pic>
        <p:nvPicPr>
          <p:cNvPr id="742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MADE BY SPARKT - TECHNOLOGY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MADE BY SPARKT - TECHNOLOGY</a:t>
            </a:r>
          </a:p>
        </p:txBody>
      </p:sp>
      <p:sp>
        <p:nvSpPr>
          <p:cNvPr id="745" name="Our edge"/>
          <p:cNvSpPr txBox="1"/>
          <p:nvPr/>
        </p:nvSpPr>
        <p:spPr>
          <a:xfrm>
            <a:off x="593725" y="1206025"/>
            <a:ext cx="12811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edge</a:t>
            </a:r>
          </a:p>
        </p:txBody>
      </p:sp>
      <p:sp>
        <p:nvSpPr>
          <p:cNvPr id="746" name="How we work"/>
          <p:cNvSpPr txBox="1"/>
          <p:nvPr/>
        </p:nvSpPr>
        <p:spPr>
          <a:xfrm>
            <a:off x="1965325" y="1206025"/>
            <a:ext cx="17383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How we work</a:t>
            </a:r>
          </a:p>
        </p:txBody>
      </p:sp>
      <p:sp>
        <p:nvSpPr>
          <p:cNvPr id="747" name="Capabilities"/>
          <p:cNvSpPr txBox="1"/>
          <p:nvPr/>
        </p:nvSpPr>
        <p:spPr>
          <a:xfrm>
            <a:off x="3794125" y="1206025"/>
            <a:ext cx="17843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Capabilities</a:t>
            </a:r>
          </a:p>
        </p:txBody>
      </p:sp>
      <p:sp>
        <p:nvSpPr>
          <p:cNvPr id="748" name="Tech stack"/>
          <p:cNvSpPr txBox="1"/>
          <p:nvPr/>
        </p:nvSpPr>
        <p:spPr>
          <a:xfrm>
            <a:off x="5668962" y="1206025"/>
            <a:ext cx="15541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 stack</a:t>
            </a:r>
          </a:p>
        </p:txBody>
      </p:sp>
      <p:sp>
        <p:nvSpPr>
          <p:cNvPr id="749" name="Rectangle"/>
          <p:cNvSpPr/>
          <p:nvPr/>
        </p:nvSpPr>
        <p:spPr>
          <a:xfrm>
            <a:off x="5622925" y="1554162"/>
            <a:ext cx="1020763" cy="31751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50" name="Custom builds"/>
          <p:cNvSpPr txBox="1"/>
          <p:nvPr/>
        </p:nvSpPr>
        <p:spPr>
          <a:xfrm>
            <a:off x="7315200" y="1206025"/>
            <a:ext cx="1920875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builds</a:t>
            </a:r>
          </a:p>
        </p:txBody>
      </p:sp>
      <p:sp>
        <p:nvSpPr>
          <p:cNvPr id="751" name="Line"/>
          <p:cNvSpPr/>
          <p:nvPr/>
        </p:nvSpPr>
        <p:spPr>
          <a:xfrm>
            <a:off x="549275" y="1590675"/>
            <a:ext cx="11063288" cy="0"/>
          </a:xfrm>
          <a:prstGeom prst="line">
            <a:avLst/>
          </a:prstGeom>
          <a:ln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52" name="The tools we build with"/>
          <p:cNvSpPr txBox="1"/>
          <p:nvPr/>
        </p:nvSpPr>
        <p:spPr>
          <a:xfrm>
            <a:off x="593725" y="1906113"/>
            <a:ext cx="10972800" cy="485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The tools we build with</a:t>
            </a:r>
          </a:p>
        </p:txBody>
      </p:sp>
      <p:sp>
        <p:nvSpPr>
          <p:cNvPr id="753" name="Rounded Rectangle"/>
          <p:cNvSpPr/>
          <p:nvPr/>
        </p:nvSpPr>
        <p:spPr>
          <a:xfrm>
            <a:off x="549275" y="2697162"/>
            <a:ext cx="3565525" cy="1738313"/>
          </a:xfrm>
          <a:prstGeom prst="roundRect">
            <a:avLst>
              <a:gd name="adj" fmla="val 421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54" name="Square"/>
          <p:cNvSpPr/>
          <p:nvPr/>
        </p:nvSpPr>
        <p:spPr>
          <a:xfrm rot="2700000">
            <a:off x="777875" y="2935287"/>
            <a:ext cx="109538" cy="109538"/>
          </a:xfrm>
          <a:prstGeom prst="rect">
            <a:avLst/>
          </a:prstGeom>
          <a:solidFill>
            <a:srgbClr val="1C9AD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55" name="Frontend &amp; Web"/>
          <p:cNvSpPr txBox="1"/>
          <p:nvPr/>
        </p:nvSpPr>
        <p:spPr>
          <a:xfrm>
            <a:off x="1014412" y="2849881"/>
            <a:ext cx="2927351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Frontend &amp; Web</a:t>
            </a:r>
          </a:p>
        </p:txBody>
      </p:sp>
      <p:sp>
        <p:nvSpPr>
          <p:cNvPr id="756" name="React    Next.js    TypeScript    Tailwind    Vite    HTML / CSS"/>
          <p:cNvSpPr txBox="1"/>
          <p:nvPr/>
        </p:nvSpPr>
        <p:spPr>
          <a:xfrm>
            <a:off x="850900" y="3522662"/>
            <a:ext cx="3016250" cy="535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800"/>
              </a:lnSpc>
              <a:defRPr sz="11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React    Next.js    TypeScript    Tailwind    Vite    HTML / CSS</a:t>
            </a:r>
          </a:p>
        </p:txBody>
      </p:sp>
      <p:sp>
        <p:nvSpPr>
          <p:cNvPr id="757" name="Rounded Rectangle"/>
          <p:cNvSpPr/>
          <p:nvPr/>
        </p:nvSpPr>
        <p:spPr>
          <a:xfrm>
            <a:off x="4251325" y="2697162"/>
            <a:ext cx="3567113" cy="1738313"/>
          </a:xfrm>
          <a:prstGeom prst="roundRect">
            <a:avLst>
              <a:gd name="adj" fmla="val 421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58" name="Square"/>
          <p:cNvSpPr/>
          <p:nvPr/>
        </p:nvSpPr>
        <p:spPr>
          <a:xfrm rot="2700000">
            <a:off x="4480718" y="2934493"/>
            <a:ext cx="109539" cy="111126"/>
          </a:xfrm>
          <a:prstGeom prst="rect">
            <a:avLst/>
          </a:prstGeom>
          <a:solidFill>
            <a:srgbClr val="2E9B86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59" name="Backend &amp; APIs"/>
          <p:cNvSpPr txBox="1"/>
          <p:nvPr/>
        </p:nvSpPr>
        <p:spPr>
          <a:xfrm>
            <a:off x="4718050" y="2849881"/>
            <a:ext cx="2925763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Backend &amp; APIs</a:t>
            </a:r>
          </a:p>
        </p:txBody>
      </p:sp>
      <p:sp>
        <p:nvSpPr>
          <p:cNvPr id="760" name="Node.js    Python    .NET    C#    REST / GraphQL    PostgreSQL    Redis    Microservices"/>
          <p:cNvSpPr txBox="1"/>
          <p:nvPr/>
        </p:nvSpPr>
        <p:spPr>
          <a:xfrm>
            <a:off x="4552950" y="3408362"/>
            <a:ext cx="3017838" cy="763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800"/>
              </a:lnSpc>
              <a:defRPr sz="11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Node.js    Python    .NET    C#    REST / GraphQL    PostgreSQL    Redis    Microservices</a:t>
            </a:r>
          </a:p>
        </p:txBody>
      </p:sp>
      <p:sp>
        <p:nvSpPr>
          <p:cNvPr id="761" name="Rounded Rectangle"/>
          <p:cNvSpPr/>
          <p:nvPr/>
        </p:nvSpPr>
        <p:spPr>
          <a:xfrm>
            <a:off x="7954962" y="2697162"/>
            <a:ext cx="3567113" cy="1738313"/>
          </a:xfrm>
          <a:prstGeom prst="roundRect">
            <a:avLst>
              <a:gd name="adj" fmla="val 421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62" name="Square"/>
          <p:cNvSpPr/>
          <p:nvPr/>
        </p:nvSpPr>
        <p:spPr>
          <a:xfrm rot="2700000">
            <a:off x="8183562" y="2935287"/>
            <a:ext cx="109538" cy="109538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63" name="Mobile"/>
          <p:cNvSpPr txBox="1"/>
          <p:nvPr/>
        </p:nvSpPr>
        <p:spPr>
          <a:xfrm>
            <a:off x="8421687" y="2849881"/>
            <a:ext cx="2925763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Mobile</a:t>
            </a:r>
          </a:p>
        </p:txBody>
      </p:sp>
      <p:sp>
        <p:nvSpPr>
          <p:cNvPr id="764" name="Swift (iOS)    Kotlin (Android)    React Native    Flutter"/>
          <p:cNvSpPr txBox="1"/>
          <p:nvPr/>
        </p:nvSpPr>
        <p:spPr>
          <a:xfrm>
            <a:off x="8256587" y="3522662"/>
            <a:ext cx="3017838" cy="535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800"/>
              </a:lnSpc>
              <a:defRPr sz="11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Swift (iOS)    Kotlin (Android)    React Native    Flutter</a:t>
            </a:r>
          </a:p>
        </p:txBody>
      </p:sp>
      <p:sp>
        <p:nvSpPr>
          <p:cNvPr id="765" name="Rounded Rectangle"/>
          <p:cNvSpPr/>
          <p:nvPr/>
        </p:nvSpPr>
        <p:spPr>
          <a:xfrm>
            <a:off x="549275" y="4572000"/>
            <a:ext cx="3565525" cy="1736725"/>
          </a:xfrm>
          <a:prstGeom prst="roundRect">
            <a:avLst>
              <a:gd name="adj" fmla="val 421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66" name="Square"/>
          <p:cNvSpPr/>
          <p:nvPr/>
        </p:nvSpPr>
        <p:spPr>
          <a:xfrm rot="2700000">
            <a:off x="777875" y="4810125"/>
            <a:ext cx="109538" cy="109538"/>
          </a:xfrm>
          <a:prstGeom prst="rect">
            <a:avLst/>
          </a:prstGeom>
          <a:solidFill>
            <a:srgbClr val="E0562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67" name="Cloud &amp; DevOps"/>
          <p:cNvSpPr txBox="1"/>
          <p:nvPr/>
        </p:nvSpPr>
        <p:spPr>
          <a:xfrm>
            <a:off x="1014412" y="4724719"/>
            <a:ext cx="2927351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Cloud &amp; DevOps</a:t>
            </a:r>
          </a:p>
        </p:txBody>
      </p:sp>
      <p:sp>
        <p:nvSpPr>
          <p:cNvPr id="768" name="AWS    Azure    Docker    CI / CD    Serverless    Observability"/>
          <p:cNvSpPr txBox="1"/>
          <p:nvPr/>
        </p:nvSpPr>
        <p:spPr>
          <a:xfrm>
            <a:off x="850900" y="5397500"/>
            <a:ext cx="3016250" cy="535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800"/>
              </a:lnSpc>
              <a:defRPr sz="11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AWS    Azure    Docker    CI / CD    Serverless    Observability</a:t>
            </a:r>
          </a:p>
        </p:txBody>
      </p:sp>
      <p:sp>
        <p:nvSpPr>
          <p:cNvPr id="769" name="Rounded Rectangle"/>
          <p:cNvSpPr/>
          <p:nvPr/>
        </p:nvSpPr>
        <p:spPr>
          <a:xfrm>
            <a:off x="4251325" y="4572000"/>
            <a:ext cx="3567113" cy="1736725"/>
          </a:xfrm>
          <a:prstGeom prst="roundRect">
            <a:avLst>
              <a:gd name="adj" fmla="val 421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70" name="Square"/>
          <p:cNvSpPr/>
          <p:nvPr/>
        </p:nvSpPr>
        <p:spPr>
          <a:xfrm rot="2700000">
            <a:off x="4480718" y="4809331"/>
            <a:ext cx="109539" cy="111126"/>
          </a:xfrm>
          <a:prstGeom prst="rect">
            <a:avLst/>
          </a:prstGeom>
          <a:solidFill>
            <a:srgbClr val="8E5BA0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71" name="Data &amp; AI"/>
          <p:cNvSpPr txBox="1"/>
          <p:nvPr/>
        </p:nvSpPr>
        <p:spPr>
          <a:xfrm>
            <a:off x="4718050" y="4724719"/>
            <a:ext cx="2925763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Data &amp; AI</a:t>
            </a:r>
          </a:p>
        </p:txBody>
      </p:sp>
      <p:sp>
        <p:nvSpPr>
          <p:cNvPr id="772" name="LLM / RAG    Vector DB    MCP    ETL pipelines    Dashboards"/>
          <p:cNvSpPr txBox="1"/>
          <p:nvPr/>
        </p:nvSpPr>
        <p:spPr>
          <a:xfrm>
            <a:off x="4552950" y="5397500"/>
            <a:ext cx="3017838" cy="535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800"/>
              </a:lnSpc>
              <a:defRPr sz="11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LLM / RAG    Vector DB    MCP    ETL pipelines    Dashboards</a:t>
            </a:r>
          </a:p>
        </p:txBody>
      </p:sp>
      <p:pic>
        <p:nvPicPr>
          <p:cNvPr id="773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MADE BY SPARKT - TECHNOLOGY"/>
          <p:cNvSpPr txBox="1"/>
          <p:nvPr/>
        </p:nvSpPr>
        <p:spPr>
          <a:xfrm>
            <a:off x="593725" y="419419"/>
            <a:ext cx="99679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1C9AD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MADE BY SPARKT - TECHNOLOGY</a:t>
            </a:r>
          </a:p>
        </p:txBody>
      </p:sp>
      <p:sp>
        <p:nvSpPr>
          <p:cNvPr id="776" name="Our edge"/>
          <p:cNvSpPr txBox="1"/>
          <p:nvPr/>
        </p:nvSpPr>
        <p:spPr>
          <a:xfrm>
            <a:off x="593725" y="1206025"/>
            <a:ext cx="12811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Our edge</a:t>
            </a:r>
          </a:p>
        </p:txBody>
      </p:sp>
      <p:sp>
        <p:nvSpPr>
          <p:cNvPr id="777" name="How we work"/>
          <p:cNvSpPr txBox="1"/>
          <p:nvPr/>
        </p:nvSpPr>
        <p:spPr>
          <a:xfrm>
            <a:off x="1965325" y="1206025"/>
            <a:ext cx="173831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How we work</a:t>
            </a:r>
          </a:p>
        </p:txBody>
      </p:sp>
      <p:sp>
        <p:nvSpPr>
          <p:cNvPr id="778" name="Capabilities"/>
          <p:cNvSpPr txBox="1"/>
          <p:nvPr/>
        </p:nvSpPr>
        <p:spPr>
          <a:xfrm>
            <a:off x="3794125" y="1206025"/>
            <a:ext cx="1784350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Capabilities</a:t>
            </a:r>
          </a:p>
        </p:txBody>
      </p:sp>
      <p:sp>
        <p:nvSpPr>
          <p:cNvPr id="779" name="Tech stack"/>
          <p:cNvSpPr txBox="1"/>
          <p:nvPr/>
        </p:nvSpPr>
        <p:spPr>
          <a:xfrm>
            <a:off x="5668962" y="1206025"/>
            <a:ext cx="15541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9FB0C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Tech stack</a:t>
            </a:r>
          </a:p>
        </p:txBody>
      </p:sp>
      <p:sp>
        <p:nvSpPr>
          <p:cNvPr id="780" name="Custom builds"/>
          <p:cNvSpPr txBox="1"/>
          <p:nvPr/>
        </p:nvSpPr>
        <p:spPr>
          <a:xfrm>
            <a:off x="7315200" y="1206025"/>
            <a:ext cx="1920875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builds</a:t>
            </a:r>
          </a:p>
        </p:txBody>
      </p:sp>
      <p:sp>
        <p:nvSpPr>
          <p:cNvPr id="781" name="Rectangle"/>
          <p:cNvSpPr/>
          <p:nvPr/>
        </p:nvSpPr>
        <p:spPr>
          <a:xfrm>
            <a:off x="7269162" y="1554162"/>
            <a:ext cx="1247776" cy="31751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82" name="Line"/>
          <p:cNvSpPr/>
          <p:nvPr/>
        </p:nvSpPr>
        <p:spPr>
          <a:xfrm>
            <a:off x="549275" y="1590675"/>
            <a:ext cx="11063288" cy="0"/>
          </a:xfrm>
          <a:prstGeom prst="line">
            <a:avLst/>
          </a:prstGeom>
          <a:ln>
            <a:solidFill>
              <a:srgbClr val="FFFFFF">
                <a:alpha val="18038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83" name="Bespoke, not off-the-shelf"/>
          <p:cNvSpPr txBox="1"/>
          <p:nvPr/>
        </p:nvSpPr>
        <p:spPr>
          <a:xfrm>
            <a:off x="593725" y="1906113"/>
            <a:ext cx="10972800" cy="485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Bespoke, not off-the-shelf</a:t>
            </a:r>
          </a:p>
        </p:txBody>
      </p:sp>
      <p:sp>
        <p:nvSpPr>
          <p:cNvPr id="784" name="Most of what we ship is custom-built, architected from the ground up around your users, data and business."/>
          <p:cNvSpPr txBox="1"/>
          <p:nvPr/>
        </p:nvSpPr>
        <p:spPr>
          <a:xfrm>
            <a:off x="593724" y="2804036"/>
            <a:ext cx="10699752" cy="335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2000"/>
              </a:lnSpc>
              <a:defRPr sz="1400">
                <a:solidFill>
                  <a:srgbClr val="C7D2DD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Most of what we ship is custom-built, architected from the ground up around your users, data and business.</a:t>
            </a:r>
          </a:p>
        </p:txBody>
      </p:sp>
      <p:sp>
        <p:nvSpPr>
          <p:cNvPr id="785" name="Rounded Rectangle"/>
          <p:cNvSpPr/>
          <p:nvPr/>
        </p:nvSpPr>
        <p:spPr>
          <a:xfrm>
            <a:off x="549275" y="3382962"/>
            <a:ext cx="3565525" cy="1371601"/>
          </a:xfrm>
          <a:prstGeom prst="roundRect">
            <a:avLst>
              <a:gd name="adj" fmla="val 533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86" name="Square"/>
          <p:cNvSpPr/>
          <p:nvPr/>
        </p:nvSpPr>
        <p:spPr>
          <a:xfrm rot="2700000">
            <a:off x="777081" y="3639343"/>
            <a:ext cx="111126" cy="109539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87" name="Custom platforms"/>
          <p:cNvSpPr txBox="1"/>
          <p:nvPr/>
        </p:nvSpPr>
        <p:spPr>
          <a:xfrm>
            <a:off x="1014412" y="3560288"/>
            <a:ext cx="2927351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platforms</a:t>
            </a:r>
          </a:p>
        </p:txBody>
      </p:sp>
      <p:sp>
        <p:nvSpPr>
          <p:cNvPr id="788" name="Built around your workflow, not forced into a template."/>
          <p:cNvSpPr txBox="1"/>
          <p:nvPr/>
        </p:nvSpPr>
        <p:spPr>
          <a:xfrm>
            <a:off x="822325" y="4073655"/>
            <a:ext cx="3017838" cy="466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500"/>
              </a:lnSpc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Built around your workflow, not forced into a template.</a:t>
            </a:r>
          </a:p>
        </p:txBody>
      </p:sp>
      <p:sp>
        <p:nvSpPr>
          <p:cNvPr id="789" name="Rounded Rectangle"/>
          <p:cNvSpPr/>
          <p:nvPr/>
        </p:nvSpPr>
        <p:spPr>
          <a:xfrm>
            <a:off x="4251325" y="3382962"/>
            <a:ext cx="3567113" cy="1371601"/>
          </a:xfrm>
          <a:prstGeom prst="roundRect">
            <a:avLst>
              <a:gd name="adj" fmla="val 533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90" name="Square"/>
          <p:cNvSpPr/>
          <p:nvPr/>
        </p:nvSpPr>
        <p:spPr>
          <a:xfrm rot="2700000">
            <a:off x="4479925" y="3638550"/>
            <a:ext cx="111125" cy="111125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91" name="Custom integrations"/>
          <p:cNvSpPr txBox="1"/>
          <p:nvPr/>
        </p:nvSpPr>
        <p:spPr>
          <a:xfrm>
            <a:off x="4718050" y="3560288"/>
            <a:ext cx="29257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integrations</a:t>
            </a:r>
          </a:p>
        </p:txBody>
      </p:sp>
      <p:sp>
        <p:nvSpPr>
          <p:cNvPr id="792" name="Connect anything: ERPs, CRMs, payments and legacy systems."/>
          <p:cNvSpPr txBox="1"/>
          <p:nvPr/>
        </p:nvSpPr>
        <p:spPr>
          <a:xfrm>
            <a:off x="4525962" y="4073655"/>
            <a:ext cx="3017838" cy="466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500"/>
              </a:lnSpc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Connect anything: ERPs, CRMs, payments and legacy systems.</a:t>
            </a:r>
          </a:p>
        </p:txBody>
      </p:sp>
      <p:sp>
        <p:nvSpPr>
          <p:cNvPr id="793" name="Rounded Rectangle"/>
          <p:cNvSpPr/>
          <p:nvPr/>
        </p:nvSpPr>
        <p:spPr>
          <a:xfrm>
            <a:off x="7954962" y="3382962"/>
            <a:ext cx="3567113" cy="1371601"/>
          </a:xfrm>
          <a:prstGeom prst="roundRect">
            <a:avLst>
              <a:gd name="adj" fmla="val 533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94" name="Square"/>
          <p:cNvSpPr/>
          <p:nvPr/>
        </p:nvSpPr>
        <p:spPr>
          <a:xfrm rot="2700000">
            <a:off x="8182768" y="3639343"/>
            <a:ext cx="111126" cy="109539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95" name="Bespoke UX / UI"/>
          <p:cNvSpPr txBox="1"/>
          <p:nvPr/>
        </p:nvSpPr>
        <p:spPr>
          <a:xfrm>
            <a:off x="8421687" y="3560288"/>
            <a:ext cx="29257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Bespoke UX / UI</a:t>
            </a:r>
          </a:p>
        </p:txBody>
      </p:sp>
      <p:sp>
        <p:nvSpPr>
          <p:cNvPr id="796" name="Interfaces designed for your users and engineered pixel-for-pixel."/>
          <p:cNvSpPr txBox="1"/>
          <p:nvPr/>
        </p:nvSpPr>
        <p:spPr>
          <a:xfrm>
            <a:off x="8229600" y="4073655"/>
            <a:ext cx="3017838" cy="466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500"/>
              </a:lnSpc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Interfaces designed for your users and engineered pixel-for-pixel.</a:t>
            </a:r>
          </a:p>
        </p:txBody>
      </p:sp>
      <p:sp>
        <p:nvSpPr>
          <p:cNvPr id="797" name="Rounded Rectangle"/>
          <p:cNvSpPr/>
          <p:nvPr/>
        </p:nvSpPr>
        <p:spPr>
          <a:xfrm>
            <a:off x="549275" y="4846637"/>
            <a:ext cx="3565525" cy="1371601"/>
          </a:xfrm>
          <a:prstGeom prst="roundRect">
            <a:avLst>
              <a:gd name="adj" fmla="val 533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98" name="Square"/>
          <p:cNvSpPr/>
          <p:nvPr/>
        </p:nvSpPr>
        <p:spPr>
          <a:xfrm rot="2700000">
            <a:off x="777875" y="5102225"/>
            <a:ext cx="109538" cy="109538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799" name="Custom AI &amp; automation"/>
          <p:cNvSpPr txBox="1"/>
          <p:nvPr/>
        </p:nvSpPr>
        <p:spPr>
          <a:xfrm>
            <a:off x="1014412" y="5023169"/>
            <a:ext cx="2927351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Custom AI &amp; automation</a:t>
            </a:r>
          </a:p>
        </p:txBody>
      </p:sp>
      <p:sp>
        <p:nvSpPr>
          <p:cNvPr id="800" name="Models, agents and workflows shaped to your data and operations."/>
          <p:cNvSpPr txBox="1"/>
          <p:nvPr/>
        </p:nvSpPr>
        <p:spPr>
          <a:xfrm>
            <a:off x="822325" y="5536536"/>
            <a:ext cx="3017838" cy="466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500"/>
              </a:lnSpc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Models, agents and workflows shaped to your data and operations.</a:t>
            </a:r>
          </a:p>
        </p:txBody>
      </p:sp>
      <p:sp>
        <p:nvSpPr>
          <p:cNvPr id="801" name="Rounded Rectangle"/>
          <p:cNvSpPr/>
          <p:nvPr/>
        </p:nvSpPr>
        <p:spPr>
          <a:xfrm>
            <a:off x="4251325" y="4846637"/>
            <a:ext cx="3567113" cy="1371601"/>
          </a:xfrm>
          <a:prstGeom prst="roundRect">
            <a:avLst>
              <a:gd name="adj" fmla="val 533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802" name="Square"/>
          <p:cNvSpPr/>
          <p:nvPr/>
        </p:nvSpPr>
        <p:spPr>
          <a:xfrm rot="2700000">
            <a:off x="4480718" y="5101431"/>
            <a:ext cx="109539" cy="111126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803" name="Internal tools &amp; dashboards"/>
          <p:cNvSpPr txBox="1"/>
          <p:nvPr/>
        </p:nvSpPr>
        <p:spPr>
          <a:xfrm>
            <a:off x="4718050" y="5023169"/>
            <a:ext cx="29257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Internal tools &amp; dashboards</a:t>
            </a:r>
          </a:p>
        </p:txBody>
      </p:sp>
      <p:sp>
        <p:nvSpPr>
          <p:cNvPr id="804" name="Operational software tailored to how your teams run."/>
          <p:cNvSpPr txBox="1"/>
          <p:nvPr/>
        </p:nvSpPr>
        <p:spPr>
          <a:xfrm>
            <a:off x="4525962" y="5536536"/>
            <a:ext cx="3017838" cy="466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500"/>
              </a:lnSpc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Operational software tailored to how your teams run.</a:t>
            </a:r>
          </a:p>
        </p:txBody>
      </p:sp>
      <p:sp>
        <p:nvSpPr>
          <p:cNvPr id="805" name="Rounded Rectangle"/>
          <p:cNvSpPr/>
          <p:nvPr/>
        </p:nvSpPr>
        <p:spPr>
          <a:xfrm>
            <a:off x="7954962" y="4846637"/>
            <a:ext cx="3567113" cy="1371601"/>
          </a:xfrm>
          <a:prstGeom prst="roundRect">
            <a:avLst>
              <a:gd name="adj" fmla="val 5333"/>
            </a:avLst>
          </a:prstGeom>
          <a:solidFill>
            <a:srgbClr val="0E1622"/>
          </a:solidFill>
          <a:ln w="12700">
            <a:solidFill>
              <a:srgbClr val="FFFFFF">
                <a:alpha val="16078"/>
              </a:srgbClr>
            </a:solidFill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806" name="Square"/>
          <p:cNvSpPr/>
          <p:nvPr/>
        </p:nvSpPr>
        <p:spPr>
          <a:xfrm rot="2700000">
            <a:off x="8183562" y="5102225"/>
            <a:ext cx="109538" cy="109538"/>
          </a:xfrm>
          <a:prstGeom prst="rect">
            <a:avLst/>
          </a:prstGeom>
          <a:solidFill>
            <a:srgbClr val="E0457E"/>
          </a:solidFill>
          <a:ln w="12700">
            <a:miter lim="400000"/>
          </a:ln>
        </p:spPr>
        <p:txBody>
          <a:bodyPr lIns="45719" rIns="45719"/>
          <a:lstStyle/>
          <a:p>
            <a:pPr algn="r">
              <a:defRPr sz="1200"/>
            </a:pPr>
          </a:p>
        </p:txBody>
      </p:sp>
      <p:sp>
        <p:nvSpPr>
          <p:cNvPr id="807" name="Migration &amp; re-platforming"/>
          <p:cNvSpPr txBox="1"/>
          <p:nvPr/>
        </p:nvSpPr>
        <p:spPr>
          <a:xfrm>
            <a:off x="8421687" y="5023169"/>
            <a:ext cx="2925763" cy="294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3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Migration &amp; re-platforming</a:t>
            </a:r>
          </a:p>
        </p:txBody>
      </p:sp>
      <p:sp>
        <p:nvSpPr>
          <p:cNvPr id="808" name="Move legacy systems onto modern, scalable foundations."/>
          <p:cNvSpPr txBox="1"/>
          <p:nvPr/>
        </p:nvSpPr>
        <p:spPr>
          <a:xfrm>
            <a:off x="8229600" y="5536536"/>
            <a:ext cx="3017838" cy="466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lnSpc>
                <a:spcPts val="1500"/>
              </a:lnSpc>
              <a:defRPr sz="1100">
                <a:solidFill>
                  <a:srgbClr val="9FB0C0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/>
            <a:r>
              <a:t>Move legacy systems onto modern, scalable foundations.</a:t>
            </a:r>
          </a:p>
        </p:txBody>
      </p:sp>
      <p:pic>
        <p:nvPicPr>
          <p:cNvPr id="809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18875" y="292100"/>
            <a:ext cx="488950" cy="45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" name="Image 0" descr="Image 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737" y="311150"/>
            <a:ext cx="1309688" cy="1225550"/>
          </a:xfrm>
          <a:prstGeom prst="rect">
            <a:avLst/>
          </a:prstGeom>
          <a:ln w="12700">
            <a:miter lim="400000"/>
          </a:ln>
        </p:spPr>
      </p:pic>
      <p:sp>
        <p:nvSpPr>
          <p:cNvPr id="812" name="धन्यवाद"/>
          <p:cNvSpPr txBox="1"/>
          <p:nvPr/>
        </p:nvSpPr>
        <p:spPr>
          <a:xfrm>
            <a:off x="822325" y="2455705"/>
            <a:ext cx="10425113" cy="1122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5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धन्यवाद</a:t>
            </a:r>
          </a:p>
        </p:txBody>
      </p:sp>
      <p:sp>
        <p:nvSpPr>
          <p:cNvPr id="813" name="Let’s build something worth talking about."/>
          <p:cNvSpPr txBox="1"/>
          <p:nvPr/>
        </p:nvSpPr>
        <p:spPr>
          <a:xfrm>
            <a:off x="868362" y="3903982"/>
            <a:ext cx="1042511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2200">
                <a:solidFill>
                  <a:srgbClr val="C7D2DD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Let’s build something worth talking about.</a:t>
            </a:r>
          </a:p>
        </p:txBody>
      </p:sp>
      <p:sp>
        <p:nvSpPr>
          <p:cNvPr id="814" name="hello@sparkt.in   ·   sparkt.in   ·   Mumbai, India   ·   Dubai, UAE"/>
          <p:cNvSpPr txBox="1"/>
          <p:nvPr/>
        </p:nvSpPr>
        <p:spPr>
          <a:xfrm>
            <a:off x="868362" y="4692969"/>
            <a:ext cx="10425113" cy="30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r">
              <a:defRPr sz="1400">
                <a:solidFill>
                  <a:srgbClr val="E0457E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hello@sparkt.in   ·   sparkt.in   ·   Mumbai, India   ·   Dubai, UAE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