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8965" y="92074"/>
            <a:ext cx="1096137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8965" y="1600200"/>
            <a:ext cx="1096137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886661" y="6172200"/>
            <a:ext cx="2841838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Relationship Id="rId4" Type="http://schemas.openxmlformats.org/officeDocument/2006/relationships/hyperlink" Target="https://www.sparkt.in/#work-entertainment-sports" TargetMode="External"/><Relationship Id="rId5" Type="http://schemas.openxmlformats.org/officeDocument/2006/relationships/hyperlink" Target="../Digital/index.html#work-0" TargetMode="External"/><Relationship Id="rId6" Type="http://schemas.openxmlformats.org/officeDocument/2006/relationships/image" Target="../media/image4.jpeg"/><Relationship Id="rId7" Type="http://schemas.openxmlformats.org/officeDocument/2006/relationships/hyperlink" Target="https://www.sparkt.in/#work-finance" TargetMode="External"/><Relationship Id="rId8" Type="http://schemas.openxmlformats.org/officeDocument/2006/relationships/hyperlink" Target="../Digital/index.html#work-1" TargetMode="External"/><Relationship Id="rId9" Type="http://schemas.openxmlformats.org/officeDocument/2006/relationships/image" Target="../media/image5.jpeg"/><Relationship Id="rId10" Type="http://schemas.openxmlformats.org/officeDocument/2006/relationships/hyperlink" Target="https://www.sparkt.in/#work-personal-healthcare" TargetMode="External"/><Relationship Id="rId11" Type="http://schemas.openxmlformats.org/officeDocument/2006/relationships/hyperlink" Target="../Digital/index.html#work-2" TargetMode="External"/><Relationship Id="rId12" Type="http://schemas.openxmlformats.org/officeDocument/2006/relationships/image" Target="../media/image6.jpeg"/><Relationship Id="rId13" Type="http://schemas.openxmlformats.org/officeDocument/2006/relationships/hyperlink" Target="https://www.sparkt.in/#work-infrastructure-engineering" TargetMode="External"/><Relationship Id="rId14" Type="http://schemas.openxmlformats.org/officeDocument/2006/relationships/hyperlink" Target="../Digital/index.html#work-3" TargetMode="External"/><Relationship Id="rId15" Type="http://schemas.openxmlformats.org/officeDocument/2006/relationships/hyperlink" Target="https://www.sparkt.in/#work-building-materials" TargetMode="External"/><Relationship Id="rId16" Type="http://schemas.openxmlformats.org/officeDocument/2006/relationships/hyperlink" Target="../Digital/index.html#work-4" TargetMode="External"/><Relationship Id="rId17" Type="http://schemas.openxmlformats.org/officeDocument/2006/relationships/image" Target="../media/image7.jpeg"/><Relationship Id="rId18" Type="http://schemas.openxmlformats.org/officeDocument/2006/relationships/hyperlink" Target="https://www.sparkt.in/#work-social-impact" TargetMode="External"/><Relationship Id="rId19" Type="http://schemas.openxmlformats.org/officeDocument/2006/relationships/hyperlink" Target="../Digital/index.html#work-5" TargetMode="External"/><Relationship Id="rId20" Type="http://schemas.openxmlformats.org/officeDocument/2006/relationships/image" Target="../media/image8.jpeg"/><Relationship Id="rId21" Type="http://schemas.openxmlformats.org/officeDocument/2006/relationships/hyperlink" Target="https://www.sparkt.in/#work-others" TargetMode="External"/><Relationship Id="rId22" Type="http://schemas.openxmlformats.org/officeDocument/2006/relationships/hyperlink" Target="../Digital/index.html#work-6" TargetMode="External"/><Relationship Id="rId23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https://www.youtube.com/watch?v=zjuugz2pp1g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www.youtube.com/watch?v=dlZ3ZbxGlLM&amp;list=PLzUj7tZ6XX5zkEYVR0V9mCf9q9R7YJFBU" TargetMode="External"/><Relationship Id="rId6" Type="http://schemas.openxmlformats.org/officeDocument/2006/relationships/hyperlink" Target="https://www.youtube.com/watch?v=hIPKp3pUNuY&amp;list=PLzUj7tZ6XX5yYmkq-AHLJwB_GkghjbK0f" TargetMode="External"/><Relationship Id="rId7" Type="http://schemas.openxmlformats.org/officeDocument/2006/relationships/hyperlink" Target="https://www.youtube.com/watch?v=crsE7yy8YHk&amp;list=PLzUj7tZ6XX5ymJFrWxfko_GV21sTj227a" TargetMode="External"/><Relationship Id="rId8" Type="http://schemas.openxmlformats.org/officeDocument/2006/relationships/hyperlink" Target="https://www.youtube.com/watch?v=jRe5wNo5B0g&amp;list=PLzUj7tZ6XX5y3azjwWIqmnlg7OV3TB_m6" TargetMode="External"/><Relationship Id="rId9" Type="http://schemas.openxmlformats.org/officeDocument/2006/relationships/hyperlink" Target="https://www.youtube.com/watch?v=CTC8rXtrdcc&amp;list=PLzUj7tZ6XX5zTiYZ9ZIFhPtYPcWamO3Yu" TargetMode="External"/><Relationship Id="rId10" Type="http://schemas.openxmlformats.org/officeDocument/2006/relationships/hyperlink" Target="https://www.youtube.com/watch?v=qqnfJEy1rVs&amp;list=PLzUj7tZ6XX5ysZi_P7_LceA8tngXw64qm" TargetMode="External"/><Relationship Id="rId11" Type="http://schemas.openxmlformats.org/officeDocument/2006/relationships/hyperlink" Target="https://www.youtube.com/watch?v=cqYm1AnjE8Q&amp;list=PLzUj7tZ6XX5xjE1NShxdqp95xfkW3AqJe" TargetMode="External"/><Relationship Id="rId12" Type="http://schemas.openxmlformats.org/officeDocument/2006/relationships/hyperlink" Target="https://www.youtube.com/watch?v=c5rh-wU2S1I&amp;list=PLzUj7tZ6XX5whL6JkmNVcvRsU6F1y4UnG" TargetMode="External"/><Relationship Id="rId13" Type="http://schemas.openxmlformats.org/officeDocument/2006/relationships/hyperlink" Target="https://www.youtube.com/watch?v=jfo6VsqeOvk&amp;list=PLzUj7tZ6XX5wfh-3TX9Pm1za4KA5Df5LY" TargetMode="External"/><Relationship Id="rId14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https://www.youtube.com/watch?v=fXiqLw99TOQ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https://www.sparkt.in/#bio-aditya-chandra" TargetMode="External"/><Relationship Id="rId4" Type="http://schemas.openxmlformats.org/officeDocument/2006/relationships/image" Target="../media/image68.png"/><Relationship Id="rId5" Type="http://schemas.openxmlformats.org/officeDocument/2006/relationships/hyperlink" Target="../Digital/index.html#bio-0" TargetMode="External"/><Relationship Id="rId6" Type="http://schemas.openxmlformats.org/officeDocument/2006/relationships/hyperlink" Target="https://www.sparkt.in/#bio-pritesh-angane" TargetMode="External"/><Relationship Id="rId7" Type="http://schemas.openxmlformats.org/officeDocument/2006/relationships/image" Target="../media/image69.png"/><Relationship Id="rId8" Type="http://schemas.openxmlformats.org/officeDocument/2006/relationships/hyperlink" Target="../Digital/index.html#bio-1" TargetMode="External"/><Relationship Id="rId9" Type="http://schemas.openxmlformats.org/officeDocument/2006/relationships/hyperlink" Target="https://www.sparkt.in/#bio-anaica-mehra" TargetMode="External"/><Relationship Id="rId10" Type="http://schemas.openxmlformats.org/officeDocument/2006/relationships/image" Target="../media/image70.png"/><Relationship Id="rId11" Type="http://schemas.openxmlformats.org/officeDocument/2006/relationships/hyperlink" Target="../Digital/index.html#bio-2" TargetMode="External"/><Relationship Id="rId12" Type="http://schemas.openxmlformats.org/officeDocument/2006/relationships/hyperlink" Target="https://www.sparkt.in/#bio-hiren-vyas" TargetMode="External"/><Relationship Id="rId13" Type="http://schemas.openxmlformats.org/officeDocument/2006/relationships/image" Target="../media/image71.png"/><Relationship Id="rId14" Type="http://schemas.openxmlformats.org/officeDocument/2006/relationships/hyperlink" Target="../Digital/index.html#bio-3" TargetMode="External"/><Relationship Id="rId15" Type="http://schemas.openxmlformats.org/officeDocument/2006/relationships/hyperlink" Target="https://www.sparkt.in/#bio-anmol-mahajan" TargetMode="External"/><Relationship Id="rId16" Type="http://schemas.openxmlformats.org/officeDocument/2006/relationships/image" Target="../media/image72.png"/><Relationship Id="rId17" Type="http://schemas.openxmlformats.org/officeDocument/2006/relationships/hyperlink" Target="../Digital/index.html#bio-4" TargetMode="External"/><Relationship Id="rId18" Type="http://schemas.openxmlformats.org/officeDocument/2006/relationships/hyperlink" Target="https://www.sparkt.in/#bio-sarthak-gaikwad" TargetMode="External"/><Relationship Id="rId19" Type="http://schemas.openxmlformats.org/officeDocument/2006/relationships/image" Target="../media/image73.png"/><Relationship Id="rId20" Type="http://schemas.openxmlformats.org/officeDocument/2006/relationships/hyperlink" Target="../Digital/index.html#bio-5" TargetMode="External"/><Relationship Id="rId21" Type="http://schemas.openxmlformats.org/officeDocument/2006/relationships/hyperlink" Target="https://www.sparkt.in/#bio-roque-fernandes" TargetMode="External"/><Relationship Id="rId22" Type="http://schemas.openxmlformats.org/officeDocument/2006/relationships/image" Target="../media/image74.png"/><Relationship Id="rId23" Type="http://schemas.openxmlformats.org/officeDocument/2006/relationships/hyperlink" Target="../Digital/index.html#bio-6" TargetMode="External"/><Relationship Id="rId24" Type="http://schemas.openxmlformats.org/officeDocument/2006/relationships/hyperlink" Target="https://www.sparkt.in/#bio-aditi-rampure" TargetMode="External"/><Relationship Id="rId25" Type="http://schemas.openxmlformats.org/officeDocument/2006/relationships/image" Target="../media/image75.png"/><Relationship Id="rId26" Type="http://schemas.openxmlformats.org/officeDocument/2006/relationships/hyperlink" Target="../Digital/index.html#bio-7" TargetMode="External"/><Relationship Id="rId27" Type="http://schemas.openxmlformats.org/officeDocument/2006/relationships/hyperlink" Target="https://www.sparkt.in/#bio-kanika-mathur" TargetMode="External"/><Relationship Id="rId28" Type="http://schemas.openxmlformats.org/officeDocument/2006/relationships/image" Target="../media/image76.png"/><Relationship Id="rId29" Type="http://schemas.openxmlformats.org/officeDocument/2006/relationships/hyperlink" Target="../Digital/index.html#bio-8" TargetMode="External"/><Relationship Id="rId30" Type="http://schemas.openxmlformats.org/officeDocument/2006/relationships/hyperlink" Target="https://www.sparkt.in/#bio-saurabh-pandey" TargetMode="External"/><Relationship Id="rId31" Type="http://schemas.openxmlformats.org/officeDocument/2006/relationships/image" Target="../media/image77.png"/><Relationship Id="rId32" Type="http://schemas.openxmlformats.org/officeDocument/2006/relationships/hyperlink" Target="../Digital/index.html#bio-9" TargetMode="External"/><Relationship Id="rId33" Type="http://schemas.openxmlformats.org/officeDocument/2006/relationships/hyperlink" Target="https://www.sparkt.in/#bio-nikhil-nair" TargetMode="External"/><Relationship Id="rId34" Type="http://schemas.openxmlformats.org/officeDocument/2006/relationships/image" Target="../media/image78.png"/><Relationship Id="rId35" Type="http://schemas.openxmlformats.org/officeDocument/2006/relationships/hyperlink" Target="../Digital/index.html#bio-10" TargetMode="External"/><Relationship Id="rId36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927" y="310895"/>
            <a:ext cx="1309801" cy="122529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0"/>
          <p:cNvSpPr txBox="1"/>
          <p:nvPr/>
        </p:nvSpPr>
        <p:spPr>
          <a:xfrm>
            <a:off x="868680" y="2315210"/>
            <a:ext cx="9052561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4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ABOUT SPARKT</a:t>
            </a:r>
          </a:p>
        </p:txBody>
      </p:sp>
      <p:sp>
        <p:nvSpPr>
          <p:cNvPr id="22" name="Text 1"/>
          <p:cNvSpPr txBox="1"/>
          <p:nvPr/>
        </p:nvSpPr>
        <p:spPr>
          <a:xfrm>
            <a:off x="822959" y="2996062"/>
            <a:ext cx="10515602" cy="1414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ts val="5200"/>
              </a:lnSpc>
              <a:defRPr sz="4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Where brand thinking</a:t>
            </a:r>
          </a:p>
          <a:p>
            <a:pPr>
              <a:lnSpc>
                <a:spcPts val="5200"/>
              </a:lnSpc>
              <a:defRPr sz="4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meets the craft of making.</a:t>
            </a:r>
          </a:p>
        </p:txBody>
      </p:sp>
      <p:sp>
        <p:nvSpPr>
          <p:cNvPr id="23" name="Text 2"/>
          <p:cNvSpPr txBox="1"/>
          <p:nvPr/>
        </p:nvSpPr>
        <p:spPr>
          <a:xfrm>
            <a:off x="868680" y="5031739"/>
            <a:ext cx="996696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300" sz="12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WEBSITES · MOBILE · EXPERIENTIAL · CLOUD · DATA · 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OFFERING · WHAT WE DO</a:t>
            </a:r>
          </a:p>
        </p:txBody>
      </p:sp>
      <p:sp>
        <p:nvSpPr>
          <p:cNvPr id="342" name="Shape 1"/>
          <p:cNvSpPr/>
          <p:nvPr/>
        </p:nvSpPr>
        <p:spPr>
          <a:xfrm>
            <a:off x="2011679" y="2057399"/>
            <a:ext cx="3566162" cy="3566162"/>
          </a:xfrm>
          <a:prstGeom prst="ellipse">
            <a:avLst/>
          </a:prstGeom>
          <a:ln>
            <a:solidFill>
              <a:srgbClr val="FFFFFF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3" name="Shape 2"/>
          <p:cNvSpPr/>
          <p:nvPr/>
        </p:nvSpPr>
        <p:spPr>
          <a:xfrm>
            <a:off x="2715767" y="2761488"/>
            <a:ext cx="2157985" cy="2157985"/>
          </a:xfrm>
          <a:prstGeom prst="ellipse">
            <a:avLst/>
          </a:prstGeom>
          <a:ln>
            <a:solidFill>
              <a:srgbClr val="FFFFFF">
                <a:alpha val="13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4" name="Shape 3"/>
          <p:cNvSpPr/>
          <p:nvPr/>
        </p:nvSpPr>
        <p:spPr>
          <a:xfrm rot="2700000">
            <a:off x="3712464" y="3438144"/>
            <a:ext cx="164593" cy="164593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5" name="Text 4"/>
          <p:cNvSpPr txBox="1"/>
          <p:nvPr/>
        </p:nvSpPr>
        <p:spPr>
          <a:xfrm>
            <a:off x="2651759" y="3787394"/>
            <a:ext cx="228600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Consumer</a:t>
            </a:r>
          </a:p>
        </p:txBody>
      </p:sp>
      <p:sp>
        <p:nvSpPr>
          <p:cNvPr id="346" name="Shape 5"/>
          <p:cNvSpPr/>
          <p:nvPr/>
        </p:nvSpPr>
        <p:spPr>
          <a:xfrm>
            <a:off x="3721608" y="1984248"/>
            <a:ext cx="146305" cy="146305"/>
          </a:xfrm>
          <a:prstGeom prst="ellipse">
            <a:avLst/>
          </a:prstGeom>
          <a:solidFill>
            <a:srgbClr val="3E3C8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7" name="Text 6"/>
          <p:cNvSpPr txBox="1"/>
          <p:nvPr/>
        </p:nvSpPr>
        <p:spPr>
          <a:xfrm>
            <a:off x="2651759" y="1636522"/>
            <a:ext cx="22860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Consulting</a:t>
            </a:r>
          </a:p>
        </p:txBody>
      </p:sp>
      <p:sp>
        <p:nvSpPr>
          <p:cNvPr id="348" name="Shape 7"/>
          <p:cNvSpPr/>
          <p:nvPr/>
        </p:nvSpPr>
        <p:spPr>
          <a:xfrm>
            <a:off x="4982436" y="2506499"/>
            <a:ext cx="146305" cy="146305"/>
          </a:xfrm>
          <a:prstGeom prst="ellipse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9" name="Text 8"/>
          <p:cNvSpPr txBox="1"/>
          <p:nvPr/>
        </p:nvSpPr>
        <p:spPr>
          <a:xfrm>
            <a:off x="5284187" y="2451381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Communication</a:t>
            </a:r>
          </a:p>
        </p:txBody>
      </p:sp>
      <p:sp>
        <p:nvSpPr>
          <p:cNvPr id="350" name="Shape 9"/>
          <p:cNvSpPr/>
          <p:nvPr/>
        </p:nvSpPr>
        <p:spPr>
          <a:xfrm>
            <a:off x="5440679" y="3703320"/>
            <a:ext cx="274321" cy="274321"/>
          </a:xfrm>
          <a:prstGeom prst="ellipse">
            <a:avLst/>
          </a:prstGeom>
          <a:solidFill>
            <a:srgbClr val="E0562E"/>
          </a:solidFill>
          <a:ln w="15875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1" name="Text 10"/>
          <p:cNvSpPr txBox="1"/>
          <p:nvPr/>
        </p:nvSpPr>
        <p:spPr>
          <a:xfrm>
            <a:off x="5806440" y="3712209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100">
                <a:solidFill>
                  <a:srgbClr val="E0562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Content</a:t>
            </a:r>
          </a:p>
        </p:txBody>
      </p:sp>
      <p:sp>
        <p:nvSpPr>
          <p:cNvPr id="352" name="Shape 11"/>
          <p:cNvSpPr/>
          <p:nvPr/>
        </p:nvSpPr>
        <p:spPr>
          <a:xfrm>
            <a:off x="4982436" y="5028155"/>
            <a:ext cx="146305" cy="146305"/>
          </a:xfrm>
          <a:prstGeom prst="ellipse">
            <a:avLst/>
          </a:prstGeom>
          <a:solidFill>
            <a:srgbClr val="EFA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3" name="Text 12"/>
          <p:cNvSpPr txBox="1"/>
          <p:nvPr/>
        </p:nvSpPr>
        <p:spPr>
          <a:xfrm>
            <a:off x="5284187" y="4973037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Discovery</a:t>
            </a:r>
          </a:p>
        </p:txBody>
      </p:sp>
      <p:sp>
        <p:nvSpPr>
          <p:cNvPr id="354" name="Shape 13"/>
          <p:cNvSpPr/>
          <p:nvPr/>
        </p:nvSpPr>
        <p:spPr>
          <a:xfrm>
            <a:off x="3721608" y="5550408"/>
            <a:ext cx="146305" cy="146305"/>
          </a:xfrm>
          <a:prstGeom prst="ellipse">
            <a:avLst/>
          </a:prstGeom>
          <a:solidFill>
            <a:srgbClr val="8E5BA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5" name="Text 14"/>
          <p:cNvSpPr txBox="1"/>
          <p:nvPr/>
        </p:nvSpPr>
        <p:spPr>
          <a:xfrm>
            <a:off x="2651759" y="5934202"/>
            <a:ext cx="22860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Influence</a:t>
            </a:r>
          </a:p>
        </p:txBody>
      </p:sp>
      <p:sp>
        <p:nvSpPr>
          <p:cNvPr id="356" name="Shape 15"/>
          <p:cNvSpPr/>
          <p:nvPr/>
        </p:nvSpPr>
        <p:spPr>
          <a:xfrm>
            <a:off x="2460780" y="5028155"/>
            <a:ext cx="146305" cy="146305"/>
          </a:xfrm>
          <a:prstGeom prst="ellipse">
            <a:avLst/>
          </a:prstGeom>
          <a:solidFill>
            <a:srgbClr val="2E9B8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7" name="Text 16"/>
          <p:cNvSpPr txBox="1"/>
          <p:nvPr/>
        </p:nvSpPr>
        <p:spPr>
          <a:xfrm>
            <a:off x="979451" y="4973037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Experiences</a:t>
            </a:r>
          </a:p>
        </p:txBody>
      </p:sp>
      <p:sp>
        <p:nvSpPr>
          <p:cNvPr id="358" name="Shape 17"/>
          <p:cNvSpPr/>
          <p:nvPr/>
        </p:nvSpPr>
        <p:spPr>
          <a:xfrm>
            <a:off x="1938527" y="3767328"/>
            <a:ext cx="146305" cy="146305"/>
          </a:xfrm>
          <a:prstGeom prst="ellipse">
            <a:avLst/>
          </a:prstGeom>
          <a:solidFill>
            <a:srgbClr val="1C9AD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9" name="Text 18"/>
          <p:cNvSpPr txBox="1"/>
          <p:nvPr/>
        </p:nvSpPr>
        <p:spPr>
          <a:xfrm>
            <a:off x="457200" y="3712209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Technology</a:t>
            </a:r>
          </a:p>
        </p:txBody>
      </p:sp>
      <p:sp>
        <p:nvSpPr>
          <p:cNvPr id="360" name="Shape 19"/>
          <p:cNvSpPr/>
          <p:nvPr/>
        </p:nvSpPr>
        <p:spPr>
          <a:xfrm>
            <a:off x="2460780" y="2506499"/>
            <a:ext cx="146305" cy="146305"/>
          </a:xfrm>
          <a:prstGeom prst="ellipse">
            <a:avLst/>
          </a:prstGeom>
          <a:solidFill>
            <a:srgbClr val="F2D63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1" name="Text 20"/>
          <p:cNvSpPr txBox="1"/>
          <p:nvPr/>
        </p:nvSpPr>
        <p:spPr>
          <a:xfrm>
            <a:off x="979451" y="2368831"/>
            <a:ext cx="132588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Marketing &amp; Data Sciences</a:t>
            </a:r>
          </a:p>
        </p:txBody>
      </p:sp>
      <p:sp>
        <p:nvSpPr>
          <p:cNvPr id="362" name="Shape 21"/>
          <p:cNvSpPr/>
          <p:nvPr/>
        </p:nvSpPr>
        <p:spPr>
          <a:xfrm rot="2700000">
            <a:off x="7360920" y="2121407"/>
            <a:ext cx="237744" cy="237744"/>
          </a:xfrm>
          <a:prstGeom prst="rect">
            <a:avLst/>
          </a:prstGeom>
          <a:solidFill>
            <a:srgbClr val="E05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3" name="Text 22"/>
          <p:cNvSpPr txBox="1"/>
          <p:nvPr/>
        </p:nvSpPr>
        <p:spPr>
          <a:xfrm>
            <a:off x="7863839" y="1987549"/>
            <a:ext cx="438912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Content</a:t>
            </a:r>
          </a:p>
        </p:txBody>
      </p:sp>
      <p:sp>
        <p:nvSpPr>
          <p:cNvPr id="364" name="Text 23"/>
          <p:cNvSpPr txBox="1"/>
          <p:nvPr/>
        </p:nvSpPr>
        <p:spPr>
          <a:xfrm>
            <a:off x="7406639" y="3034792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Content Strategy</a:t>
            </a:r>
          </a:p>
        </p:txBody>
      </p:sp>
      <p:sp>
        <p:nvSpPr>
          <p:cNvPr id="365" name="Shape 24"/>
          <p:cNvSpPr/>
          <p:nvPr/>
        </p:nvSpPr>
        <p:spPr>
          <a:xfrm>
            <a:off x="7360919" y="3401567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66" name="Text 25"/>
          <p:cNvSpPr txBox="1"/>
          <p:nvPr/>
        </p:nvSpPr>
        <p:spPr>
          <a:xfrm>
            <a:off x="7406639" y="3546856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Content Development</a:t>
            </a:r>
          </a:p>
        </p:txBody>
      </p:sp>
      <p:sp>
        <p:nvSpPr>
          <p:cNvPr id="367" name="Shape 26"/>
          <p:cNvSpPr/>
          <p:nvPr/>
        </p:nvSpPr>
        <p:spPr>
          <a:xfrm>
            <a:off x="7360919" y="3913632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68" name="Text 27"/>
          <p:cNvSpPr txBox="1"/>
          <p:nvPr/>
        </p:nvSpPr>
        <p:spPr>
          <a:xfrm>
            <a:off x="7406639" y="4058920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Live Action &amp; Production</a:t>
            </a:r>
          </a:p>
        </p:txBody>
      </p:sp>
      <p:sp>
        <p:nvSpPr>
          <p:cNvPr id="369" name="Shape 28"/>
          <p:cNvSpPr/>
          <p:nvPr/>
        </p:nvSpPr>
        <p:spPr>
          <a:xfrm>
            <a:off x="7360919" y="4425696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0" name="Text 29"/>
          <p:cNvSpPr txBox="1"/>
          <p:nvPr/>
        </p:nvSpPr>
        <p:spPr>
          <a:xfrm>
            <a:off x="7406639" y="4570983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Branded Content &amp; IPs</a:t>
            </a:r>
          </a:p>
        </p:txBody>
      </p:sp>
      <p:sp>
        <p:nvSpPr>
          <p:cNvPr id="371" name="Shape 30"/>
          <p:cNvSpPr/>
          <p:nvPr/>
        </p:nvSpPr>
        <p:spPr>
          <a:xfrm>
            <a:off x="7360919" y="4937759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2" name="Text 31"/>
          <p:cNvSpPr txBox="1"/>
          <p:nvPr/>
        </p:nvSpPr>
        <p:spPr>
          <a:xfrm>
            <a:off x="7406639" y="5083047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Long-form Editorial</a:t>
            </a:r>
          </a:p>
        </p:txBody>
      </p:sp>
      <p:sp>
        <p:nvSpPr>
          <p:cNvPr id="373" name="Shape 32"/>
          <p:cNvSpPr/>
          <p:nvPr/>
        </p:nvSpPr>
        <p:spPr>
          <a:xfrm>
            <a:off x="7360919" y="5449823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4" name="Text 33"/>
          <p:cNvSpPr txBox="1"/>
          <p:nvPr/>
        </p:nvSpPr>
        <p:spPr>
          <a:xfrm>
            <a:off x="7406639" y="5595112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Motion Design</a:t>
            </a:r>
          </a:p>
        </p:txBody>
      </p:sp>
      <p:sp>
        <p:nvSpPr>
          <p:cNvPr id="375" name="Shape 34"/>
          <p:cNvSpPr/>
          <p:nvPr/>
        </p:nvSpPr>
        <p:spPr>
          <a:xfrm>
            <a:off x="7360919" y="5961888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76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OFFERING · WHAT WE DO</a:t>
            </a:r>
          </a:p>
        </p:txBody>
      </p:sp>
      <p:sp>
        <p:nvSpPr>
          <p:cNvPr id="379" name="Shape 1"/>
          <p:cNvSpPr/>
          <p:nvPr/>
        </p:nvSpPr>
        <p:spPr>
          <a:xfrm>
            <a:off x="2011679" y="2057399"/>
            <a:ext cx="3566162" cy="3566162"/>
          </a:xfrm>
          <a:prstGeom prst="ellipse">
            <a:avLst/>
          </a:prstGeom>
          <a:ln>
            <a:solidFill>
              <a:srgbClr val="FFFFFF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0" name="Shape 2"/>
          <p:cNvSpPr/>
          <p:nvPr/>
        </p:nvSpPr>
        <p:spPr>
          <a:xfrm>
            <a:off x="2715767" y="2761488"/>
            <a:ext cx="2157985" cy="2157985"/>
          </a:xfrm>
          <a:prstGeom prst="ellipse">
            <a:avLst/>
          </a:prstGeom>
          <a:ln>
            <a:solidFill>
              <a:srgbClr val="FFFFFF">
                <a:alpha val="13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1" name="Shape 3"/>
          <p:cNvSpPr/>
          <p:nvPr/>
        </p:nvSpPr>
        <p:spPr>
          <a:xfrm rot="2700000">
            <a:off x="3712464" y="3438144"/>
            <a:ext cx="164593" cy="164593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2" name="Text 4"/>
          <p:cNvSpPr txBox="1"/>
          <p:nvPr/>
        </p:nvSpPr>
        <p:spPr>
          <a:xfrm>
            <a:off x="2651759" y="3787394"/>
            <a:ext cx="228600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Consumer</a:t>
            </a:r>
          </a:p>
        </p:txBody>
      </p:sp>
      <p:sp>
        <p:nvSpPr>
          <p:cNvPr id="383" name="Shape 5"/>
          <p:cNvSpPr/>
          <p:nvPr/>
        </p:nvSpPr>
        <p:spPr>
          <a:xfrm>
            <a:off x="3721608" y="1984248"/>
            <a:ext cx="146305" cy="146305"/>
          </a:xfrm>
          <a:prstGeom prst="ellipse">
            <a:avLst/>
          </a:prstGeom>
          <a:solidFill>
            <a:srgbClr val="3E3C8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4" name="Text 6"/>
          <p:cNvSpPr txBox="1"/>
          <p:nvPr/>
        </p:nvSpPr>
        <p:spPr>
          <a:xfrm>
            <a:off x="2651759" y="1636522"/>
            <a:ext cx="22860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Consulting</a:t>
            </a:r>
          </a:p>
        </p:txBody>
      </p:sp>
      <p:sp>
        <p:nvSpPr>
          <p:cNvPr id="385" name="Shape 7"/>
          <p:cNvSpPr/>
          <p:nvPr/>
        </p:nvSpPr>
        <p:spPr>
          <a:xfrm>
            <a:off x="4982436" y="2506499"/>
            <a:ext cx="146305" cy="146305"/>
          </a:xfrm>
          <a:prstGeom prst="ellipse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6" name="Text 8"/>
          <p:cNvSpPr txBox="1"/>
          <p:nvPr/>
        </p:nvSpPr>
        <p:spPr>
          <a:xfrm>
            <a:off x="5284187" y="2451381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Communication</a:t>
            </a:r>
          </a:p>
        </p:txBody>
      </p:sp>
      <p:sp>
        <p:nvSpPr>
          <p:cNvPr id="387" name="Shape 9"/>
          <p:cNvSpPr/>
          <p:nvPr/>
        </p:nvSpPr>
        <p:spPr>
          <a:xfrm>
            <a:off x="5504688" y="3767328"/>
            <a:ext cx="146305" cy="146305"/>
          </a:xfrm>
          <a:prstGeom prst="ellipse">
            <a:avLst/>
          </a:prstGeom>
          <a:solidFill>
            <a:srgbClr val="E05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8" name="Text 10"/>
          <p:cNvSpPr txBox="1"/>
          <p:nvPr/>
        </p:nvSpPr>
        <p:spPr>
          <a:xfrm>
            <a:off x="5806440" y="3712209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Content</a:t>
            </a:r>
          </a:p>
        </p:txBody>
      </p:sp>
      <p:sp>
        <p:nvSpPr>
          <p:cNvPr id="389" name="Shape 11"/>
          <p:cNvSpPr/>
          <p:nvPr/>
        </p:nvSpPr>
        <p:spPr>
          <a:xfrm>
            <a:off x="4918428" y="4964148"/>
            <a:ext cx="274321" cy="274321"/>
          </a:xfrm>
          <a:prstGeom prst="ellipse">
            <a:avLst/>
          </a:prstGeom>
          <a:solidFill>
            <a:srgbClr val="EFA62E"/>
          </a:solidFill>
          <a:ln w="15875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90" name="Text 12"/>
          <p:cNvSpPr txBox="1"/>
          <p:nvPr/>
        </p:nvSpPr>
        <p:spPr>
          <a:xfrm>
            <a:off x="5284187" y="4973037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100">
                <a:solidFill>
                  <a:srgbClr val="EFA62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Discovery</a:t>
            </a:r>
          </a:p>
        </p:txBody>
      </p:sp>
      <p:sp>
        <p:nvSpPr>
          <p:cNvPr id="391" name="Shape 13"/>
          <p:cNvSpPr/>
          <p:nvPr/>
        </p:nvSpPr>
        <p:spPr>
          <a:xfrm>
            <a:off x="3721608" y="5550408"/>
            <a:ext cx="146305" cy="146305"/>
          </a:xfrm>
          <a:prstGeom prst="ellipse">
            <a:avLst/>
          </a:prstGeom>
          <a:solidFill>
            <a:srgbClr val="8E5BA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92" name="Text 14"/>
          <p:cNvSpPr txBox="1"/>
          <p:nvPr/>
        </p:nvSpPr>
        <p:spPr>
          <a:xfrm>
            <a:off x="2651759" y="5934202"/>
            <a:ext cx="22860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Influence</a:t>
            </a:r>
          </a:p>
        </p:txBody>
      </p:sp>
      <p:sp>
        <p:nvSpPr>
          <p:cNvPr id="393" name="Shape 15"/>
          <p:cNvSpPr/>
          <p:nvPr/>
        </p:nvSpPr>
        <p:spPr>
          <a:xfrm>
            <a:off x="2460780" y="5028155"/>
            <a:ext cx="146305" cy="146305"/>
          </a:xfrm>
          <a:prstGeom prst="ellipse">
            <a:avLst/>
          </a:prstGeom>
          <a:solidFill>
            <a:srgbClr val="2E9B8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94" name="Text 16"/>
          <p:cNvSpPr txBox="1"/>
          <p:nvPr/>
        </p:nvSpPr>
        <p:spPr>
          <a:xfrm>
            <a:off x="979451" y="4973037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Experiences</a:t>
            </a:r>
          </a:p>
        </p:txBody>
      </p:sp>
      <p:sp>
        <p:nvSpPr>
          <p:cNvPr id="395" name="Shape 17"/>
          <p:cNvSpPr/>
          <p:nvPr/>
        </p:nvSpPr>
        <p:spPr>
          <a:xfrm>
            <a:off x="1938527" y="3767328"/>
            <a:ext cx="146305" cy="146305"/>
          </a:xfrm>
          <a:prstGeom prst="ellipse">
            <a:avLst/>
          </a:prstGeom>
          <a:solidFill>
            <a:srgbClr val="1C9AD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96" name="Text 18"/>
          <p:cNvSpPr txBox="1"/>
          <p:nvPr/>
        </p:nvSpPr>
        <p:spPr>
          <a:xfrm>
            <a:off x="457200" y="3712209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Technology</a:t>
            </a:r>
          </a:p>
        </p:txBody>
      </p:sp>
      <p:sp>
        <p:nvSpPr>
          <p:cNvPr id="397" name="Shape 19"/>
          <p:cNvSpPr/>
          <p:nvPr/>
        </p:nvSpPr>
        <p:spPr>
          <a:xfrm>
            <a:off x="2460780" y="2506499"/>
            <a:ext cx="146305" cy="146305"/>
          </a:xfrm>
          <a:prstGeom prst="ellipse">
            <a:avLst/>
          </a:prstGeom>
          <a:solidFill>
            <a:srgbClr val="F2D63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98" name="Text 20"/>
          <p:cNvSpPr txBox="1"/>
          <p:nvPr/>
        </p:nvSpPr>
        <p:spPr>
          <a:xfrm>
            <a:off x="979451" y="2368831"/>
            <a:ext cx="132588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Marketing &amp; Data Sciences</a:t>
            </a:r>
          </a:p>
        </p:txBody>
      </p:sp>
      <p:sp>
        <p:nvSpPr>
          <p:cNvPr id="399" name="Shape 21"/>
          <p:cNvSpPr/>
          <p:nvPr/>
        </p:nvSpPr>
        <p:spPr>
          <a:xfrm rot="2700000">
            <a:off x="7360920" y="2121407"/>
            <a:ext cx="237744" cy="237744"/>
          </a:xfrm>
          <a:prstGeom prst="rect">
            <a:avLst/>
          </a:prstGeom>
          <a:solidFill>
            <a:srgbClr val="EFA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00" name="Text 22"/>
          <p:cNvSpPr txBox="1"/>
          <p:nvPr/>
        </p:nvSpPr>
        <p:spPr>
          <a:xfrm>
            <a:off x="7863839" y="1987549"/>
            <a:ext cx="438912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Discovery</a:t>
            </a:r>
          </a:p>
        </p:txBody>
      </p:sp>
      <p:sp>
        <p:nvSpPr>
          <p:cNvPr id="401" name="Text 23"/>
          <p:cNvSpPr txBox="1"/>
          <p:nvPr/>
        </p:nvSpPr>
        <p:spPr>
          <a:xfrm>
            <a:off x="7406639" y="3034792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Channel Planning</a:t>
            </a:r>
          </a:p>
        </p:txBody>
      </p:sp>
      <p:sp>
        <p:nvSpPr>
          <p:cNvPr id="402" name="Shape 24"/>
          <p:cNvSpPr/>
          <p:nvPr/>
        </p:nvSpPr>
        <p:spPr>
          <a:xfrm>
            <a:off x="7360919" y="3401567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3" name="Text 25"/>
          <p:cNvSpPr txBox="1"/>
          <p:nvPr/>
        </p:nvSpPr>
        <p:spPr>
          <a:xfrm>
            <a:off x="7406639" y="3546856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Search &amp; AI</a:t>
            </a:r>
          </a:p>
        </p:txBody>
      </p:sp>
      <p:sp>
        <p:nvSpPr>
          <p:cNvPr id="404" name="Shape 26"/>
          <p:cNvSpPr/>
          <p:nvPr/>
        </p:nvSpPr>
        <p:spPr>
          <a:xfrm>
            <a:off x="7360919" y="3913632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5" name="Text 27"/>
          <p:cNvSpPr txBox="1"/>
          <p:nvPr/>
        </p:nvSpPr>
        <p:spPr>
          <a:xfrm>
            <a:off x="7406639" y="4058920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Unified Analytics</a:t>
            </a:r>
          </a:p>
        </p:txBody>
      </p:sp>
      <p:sp>
        <p:nvSpPr>
          <p:cNvPr id="406" name="Shape 28"/>
          <p:cNvSpPr/>
          <p:nvPr/>
        </p:nvSpPr>
        <p:spPr>
          <a:xfrm>
            <a:off x="7360919" y="4425696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7" name="Text 29"/>
          <p:cNvSpPr txBox="1"/>
          <p:nvPr/>
        </p:nvSpPr>
        <p:spPr>
          <a:xfrm>
            <a:off x="7406639" y="4570983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Marketing Automation</a:t>
            </a:r>
          </a:p>
        </p:txBody>
      </p:sp>
      <p:sp>
        <p:nvSpPr>
          <p:cNvPr id="408" name="Shape 30"/>
          <p:cNvSpPr/>
          <p:nvPr/>
        </p:nvSpPr>
        <p:spPr>
          <a:xfrm>
            <a:off x="7360919" y="4937759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9" name="Text 31"/>
          <p:cNvSpPr txBox="1"/>
          <p:nvPr/>
        </p:nvSpPr>
        <p:spPr>
          <a:xfrm>
            <a:off x="7406639" y="5083047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Customer Life Cycle</a:t>
            </a:r>
          </a:p>
        </p:txBody>
      </p:sp>
      <p:sp>
        <p:nvSpPr>
          <p:cNvPr id="410" name="Shape 32"/>
          <p:cNvSpPr/>
          <p:nvPr/>
        </p:nvSpPr>
        <p:spPr>
          <a:xfrm>
            <a:off x="7360919" y="5449823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11" name="Text 33"/>
          <p:cNvSpPr txBox="1"/>
          <p:nvPr/>
        </p:nvSpPr>
        <p:spPr>
          <a:xfrm>
            <a:off x="7406639" y="5595112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Loyalty</a:t>
            </a:r>
          </a:p>
        </p:txBody>
      </p:sp>
      <p:sp>
        <p:nvSpPr>
          <p:cNvPr id="412" name="Shape 34"/>
          <p:cNvSpPr/>
          <p:nvPr/>
        </p:nvSpPr>
        <p:spPr>
          <a:xfrm>
            <a:off x="7360919" y="5961888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413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OFFERING · WHAT WE DO</a:t>
            </a:r>
          </a:p>
        </p:txBody>
      </p:sp>
      <p:sp>
        <p:nvSpPr>
          <p:cNvPr id="416" name="Shape 1"/>
          <p:cNvSpPr/>
          <p:nvPr/>
        </p:nvSpPr>
        <p:spPr>
          <a:xfrm>
            <a:off x="2011679" y="2057399"/>
            <a:ext cx="3566162" cy="3566162"/>
          </a:xfrm>
          <a:prstGeom prst="ellipse">
            <a:avLst/>
          </a:prstGeom>
          <a:ln>
            <a:solidFill>
              <a:srgbClr val="FFFFFF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17" name="Shape 2"/>
          <p:cNvSpPr/>
          <p:nvPr/>
        </p:nvSpPr>
        <p:spPr>
          <a:xfrm>
            <a:off x="2715767" y="2761488"/>
            <a:ext cx="2157985" cy="2157985"/>
          </a:xfrm>
          <a:prstGeom prst="ellipse">
            <a:avLst/>
          </a:prstGeom>
          <a:ln>
            <a:solidFill>
              <a:srgbClr val="FFFFFF">
                <a:alpha val="13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18" name="Shape 3"/>
          <p:cNvSpPr/>
          <p:nvPr/>
        </p:nvSpPr>
        <p:spPr>
          <a:xfrm rot="2700000">
            <a:off x="3712464" y="3438144"/>
            <a:ext cx="164593" cy="164593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19" name="Text 4"/>
          <p:cNvSpPr txBox="1"/>
          <p:nvPr/>
        </p:nvSpPr>
        <p:spPr>
          <a:xfrm>
            <a:off x="2651759" y="3787394"/>
            <a:ext cx="228600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Consumer</a:t>
            </a:r>
          </a:p>
        </p:txBody>
      </p:sp>
      <p:sp>
        <p:nvSpPr>
          <p:cNvPr id="420" name="Shape 5"/>
          <p:cNvSpPr/>
          <p:nvPr/>
        </p:nvSpPr>
        <p:spPr>
          <a:xfrm>
            <a:off x="3721608" y="1984248"/>
            <a:ext cx="146305" cy="146305"/>
          </a:xfrm>
          <a:prstGeom prst="ellipse">
            <a:avLst/>
          </a:prstGeom>
          <a:solidFill>
            <a:srgbClr val="3E3C8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1" name="Text 6"/>
          <p:cNvSpPr txBox="1"/>
          <p:nvPr/>
        </p:nvSpPr>
        <p:spPr>
          <a:xfrm>
            <a:off x="2651759" y="1636522"/>
            <a:ext cx="22860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Consulting</a:t>
            </a:r>
          </a:p>
        </p:txBody>
      </p:sp>
      <p:sp>
        <p:nvSpPr>
          <p:cNvPr id="422" name="Shape 7"/>
          <p:cNvSpPr/>
          <p:nvPr/>
        </p:nvSpPr>
        <p:spPr>
          <a:xfrm>
            <a:off x="4982436" y="2506499"/>
            <a:ext cx="146305" cy="146305"/>
          </a:xfrm>
          <a:prstGeom prst="ellipse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3" name="Text 8"/>
          <p:cNvSpPr txBox="1"/>
          <p:nvPr/>
        </p:nvSpPr>
        <p:spPr>
          <a:xfrm>
            <a:off x="5284187" y="2451381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Communication</a:t>
            </a:r>
          </a:p>
        </p:txBody>
      </p:sp>
      <p:sp>
        <p:nvSpPr>
          <p:cNvPr id="424" name="Shape 9"/>
          <p:cNvSpPr/>
          <p:nvPr/>
        </p:nvSpPr>
        <p:spPr>
          <a:xfrm>
            <a:off x="5504688" y="3767328"/>
            <a:ext cx="146305" cy="146305"/>
          </a:xfrm>
          <a:prstGeom prst="ellipse">
            <a:avLst/>
          </a:prstGeom>
          <a:solidFill>
            <a:srgbClr val="E05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5" name="Text 10"/>
          <p:cNvSpPr txBox="1"/>
          <p:nvPr/>
        </p:nvSpPr>
        <p:spPr>
          <a:xfrm>
            <a:off x="5806440" y="3712209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Content</a:t>
            </a:r>
          </a:p>
        </p:txBody>
      </p:sp>
      <p:sp>
        <p:nvSpPr>
          <p:cNvPr id="426" name="Shape 11"/>
          <p:cNvSpPr/>
          <p:nvPr/>
        </p:nvSpPr>
        <p:spPr>
          <a:xfrm>
            <a:off x="4982436" y="5028155"/>
            <a:ext cx="146305" cy="146305"/>
          </a:xfrm>
          <a:prstGeom prst="ellipse">
            <a:avLst/>
          </a:prstGeom>
          <a:solidFill>
            <a:srgbClr val="EFA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7" name="Text 12"/>
          <p:cNvSpPr txBox="1"/>
          <p:nvPr/>
        </p:nvSpPr>
        <p:spPr>
          <a:xfrm>
            <a:off x="5284187" y="4973037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Discovery</a:t>
            </a:r>
          </a:p>
        </p:txBody>
      </p:sp>
      <p:sp>
        <p:nvSpPr>
          <p:cNvPr id="428" name="Shape 13"/>
          <p:cNvSpPr/>
          <p:nvPr/>
        </p:nvSpPr>
        <p:spPr>
          <a:xfrm>
            <a:off x="3657599" y="5486399"/>
            <a:ext cx="274322" cy="274322"/>
          </a:xfrm>
          <a:prstGeom prst="ellipse">
            <a:avLst/>
          </a:prstGeom>
          <a:solidFill>
            <a:srgbClr val="8E5BA0"/>
          </a:solidFill>
          <a:ln w="15875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29" name="Text 14"/>
          <p:cNvSpPr txBox="1"/>
          <p:nvPr/>
        </p:nvSpPr>
        <p:spPr>
          <a:xfrm>
            <a:off x="2651759" y="5934202"/>
            <a:ext cx="22860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100">
                <a:solidFill>
                  <a:srgbClr val="8E5BA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Influence</a:t>
            </a:r>
          </a:p>
        </p:txBody>
      </p:sp>
      <p:sp>
        <p:nvSpPr>
          <p:cNvPr id="430" name="Shape 15"/>
          <p:cNvSpPr/>
          <p:nvPr/>
        </p:nvSpPr>
        <p:spPr>
          <a:xfrm>
            <a:off x="2460780" y="5028155"/>
            <a:ext cx="146305" cy="146305"/>
          </a:xfrm>
          <a:prstGeom prst="ellipse">
            <a:avLst/>
          </a:prstGeom>
          <a:solidFill>
            <a:srgbClr val="2E9B8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31" name="Text 16"/>
          <p:cNvSpPr txBox="1"/>
          <p:nvPr/>
        </p:nvSpPr>
        <p:spPr>
          <a:xfrm>
            <a:off x="979451" y="4973037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Experiences</a:t>
            </a:r>
          </a:p>
        </p:txBody>
      </p:sp>
      <p:sp>
        <p:nvSpPr>
          <p:cNvPr id="432" name="Shape 17"/>
          <p:cNvSpPr/>
          <p:nvPr/>
        </p:nvSpPr>
        <p:spPr>
          <a:xfrm>
            <a:off x="1938527" y="3767328"/>
            <a:ext cx="146305" cy="146305"/>
          </a:xfrm>
          <a:prstGeom prst="ellipse">
            <a:avLst/>
          </a:prstGeom>
          <a:solidFill>
            <a:srgbClr val="1C9AD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33" name="Text 18"/>
          <p:cNvSpPr txBox="1"/>
          <p:nvPr/>
        </p:nvSpPr>
        <p:spPr>
          <a:xfrm>
            <a:off x="457200" y="3712209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Technology</a:t>
            </a:r>
          </a:p>
        </p:txBody>
      </p:sp>
      <p:sp>
        <p:nvSpPr>
          <p:cNvPr id="434" name="Shape 19"/>
          <p:cNvSpPr/>
          <p:nvPr/>
        </p:nvSpPr>
        <p:spPr>
          <a:xfrm>
            <a:off x="2460780" y="2506499"/>
            <a:ext cx="146305" cy="146305"/>
          </a:xfrm>
          <a:prstGeom prst="ellipse">
            <a:avLst/>
          </a:prstGeom>
          <a:solidFill>
            <a:srgbClr val="F2D63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35" name="Text 20"/>
          <p:cNvSpPr txBox="1"/>
          <p:nvPr/>
        </p:nvSpPr>
        <p:spPr>
          <a:xfrm>
            <a:off x="979451" y="2368831"/>
            <a:ext cx="132588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Marketing &amp; Data Sciences</a:t>
            </a:r>
          </a:p>
        </p:txBody>
      </p:sp>
      <p:sp>
        <p:nvSpPr>
          <p:cNvPr id="436" name="Shape 21"/>
          <p:cNvSpPr/>
          <p:nvPr/>
        </p:nvSpPr>
        <p:spPr>
          <a:xfrm rot="2700000">
            <a:off x="7360920" y="2121407"/>
            <a:ext cx="237744" cy="237744"/>
          </a:xfrm>
          <a:prstGeom prst="rect">
            <a:avLst/>
          </a:prstGeom>
          <a:solidFill>
            <a:srgbClr val="8E5BA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37" name="Text 22"/>
          <p:cNvSpPr txBox="1"/>
          <p:nvPr/>
        </p:nvSpPr>
        <p:spPr>
          <a:xfrm>
            <a:off x="7863839" y="1987549"/>
            <a:ext cx="438912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Influence</a:t>
            </a:r>
          </a:p>
        </p:txBody>
      </p:sp>
      <p:sp>
        <p:nvSpPr>
          <p:cNvPr id="438" name="Text 23"/>
          <p:cNvSpPr txBox="1"/>
          <p:nvPr/>
        </p:nvSpPr>
        <p:spPr>
          <a:xfrm>
            <a:off x="7406639" y="3034792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Influencer Strategy</a:t>
            </a:r>
          </a:p>
        </p:txBody>
      </p:sp>
      <p:sp>
        <p:nvSpPr>
          <p:cNvPr id="439" name="Shape 24"/>
          <p:cNvSpPr/>
          <p:nvPr/>
        </p:nvSpPr>
        <p:spPr>
          <a:xfrm>
            <a:off x="7360919" y="3401567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40" name="Text 25"/>
          <p:cNvSpPr txBox="1"/>
          <p:nvPr/>
        </p:nvSpPr>
        <p:spPr>
          <a:xfrm>
            <a:off x="7406639" y="3546856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Creator Partnerships</a:t>
            </a:r>
          </a:p>
        </p:txBody>
      </p:sp>
      <p:sp>
        <p:nvSpPr>
          <p:cNvPr id="441" name="Shape 26"/>
          <p:cNvSpPr/>
          <p:nvPr/>
        </p:nvSpPr>
        <p:spPr>
          <a:xfrm>
            <a:off x="7360919" y="3913632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42" name="Text 27"/>
          <p:cNvSpPr txBox="1"/>
          <p:nvPr/>
        </p:nvSpPr>
        <p:spPr>
          <a:xfrm>
            <a:off x="7406639" y="4058920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Influencer Campaigns</a:t>
            </a:r>
          </a:p>
        </p:txBody>
      </p:sp>
      <p:sp>
        <p:nvSpPr>
          <p:cNvPr id="443" name="Shape 28"/>
          <p:cNvSpPr/>
          <p:nvPr/>
        </p:nvSpPr>
        <p:spPr>
          <a:xfrm>
            <a:off x="7360919" y="4425696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44" name="Text 29"/>
          <p:cNvSpPr txBox="1"/>
          <p:nvPr/>
        </p:nvSpPr>
        <p:spPr>
          <a:xfrm>
            <a:off x="7406639" y="4570983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Amplification &amp; Reporting</a:t>
            </a:r>
          </a:p>
        </p:txBody>
      </p:sp>
      <p:sp>
        <p:nvSpPr>
          <p:cNvPr id="445" name="Shape 30"/>
          <p:cNvSpPr/>
          <p:nvPr/>
        </p:nvSpPr>
        <p:spPr>
          <a:xfrm>
            <a:off x="7360919" y="4937759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446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OFFERING · WHAT WE DO</a:t>
            </a:r>
          </a:p>
        </p:txBody>
      </p:sp>
      <p:sp>
        <p:nvSpPr>
          <p:cNvPr id="449" name="Shape 1"/>
          <p:cNvSpPr/>
          <p:nvPr/>
        </p:nvSpPr>
        <p:spPr>
          <a:xfrm>
            <a:off x="2011679" y="2057399"/>
            <a:ext cx="3566162" cy="3566162"/>
          </a:xfrm>
          <a:prstGeom prst="ellipse">
            <a:avLst/>
          </a:prstGeom>
          <a:ln>
            <a:solidFill>
              <a:srgbClr val="FFFFFF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50" name="Shape 2"/>
          <p:cNvSpPr/>
          <p:nvPr/>
        </p:nvSpPr>
        <p:spPr>
          <a:xfrm>
            <a:off x="2715767" y="2761488"/>
            <a:ext cx="2157985" cy="2157985"/>
          </a:xfrm>
          <a:prstGeom prst="ellipse">
            <a:avLst/>
          </a:prstGeom>
          <a:ln>
            <a:solidFill>
              <a:srgbClr val="FFFFFF">
                <a:alpha val="13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51" name="Shape 3"/>
          <p:cNvSpPr/>
          <p:nvPr/>
        </p:nvSpPr>
        <p:spPr>
          <a:xfrm rot="2700000">
            <a:off x="3712464" y="3438144"/>
            <a:ext cx="164593" cy="164593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2" name="Text 4"/>
          <p:cNvSpPr txBox="1"/>
          <p:nvPr/>
        </p:nvSpPr>
        <p:spPr>
          <a:xfrm>
            <a:off x="2651759" y="3787394"/>
            <a:ext cx="228600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Consumer</a:t>
            </a:r>
          </a:p>
        </p:txBody>
      </p:sp>
      <p:sp>
        <p:nvSpPr>
          <p:cNvPr id="453" name="Shape 5"/>
          <p:cNvSpPr/>
          <p:nvPr/>
        </p:nvSpPr>
        <p:spPr>
          <a:xfrm>
            <a:off x="3721608" y="1984248"/>
            <a:ext cx="146305" cy="146305"/>
          </a:xfrm>
          <a:prstGeom prst="ellipse">
            <a:avLst/>
          </a:prstGeom>
          <a:solidFill>
            <a:srgbClr val="3E3C8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4" name="Text 6"/>
          <p:cNvSpPr txBox="1"/>
          <p:nvPr/>
        </p:nvSpPr>
        <p:spPr>
          <a:xfrm>
            <a:off x="2651759" y="1636522"/>
            <a:ext cx="22860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Consulting</a:t>
            </a:r>
          </a:p>
        </p:txBody>
      </p:sp>
      <p:sp>
        <p:nvSpPr>
          <p:cNvPr id="455" name="Shape 7"/>
          <p:cNvSpPr/>
          <p:nvPr/>
        </p:nvSpPr>
        <p:spPr>
          <a:xfrm>
            <a:off x="4982436" y="2506499"/>
            <a:ext cx="146305" cy="146305"/>
          </a:xfrm>
          <a:prstGeom prst="ellipse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6" name="Text 8"/>
          <p:cNvSpPr txBox="1"/>
          <p:nvPr/>
        </p:nvSpPr>
        <p:spPr>
          <a:xfrm>
            <a:off x="5284187" y="2451381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Communication</a:t>
            </a:r>
          </a:p>
        </p:txBody>
      </p:sp>
      <p:sp>
        <p:nvSpPr>
          <p:cNvPr id="457" name="Shape 9"/>
          <p:cNvSpPr/>
          <p:nvPr/>
        </p:nvSpPr>
        <p:spPr>
          <a:xfrm>
            <a:off x="5504688" y="3767328"/>
            <a:ext cx="146305" cy="146305"/>
          </a:xfrm>
          <a:prstGeom prst="ellipse">
            <a:avLst/>
          </a:prstGeom>
          <a:solidFill>
            <a:srgbClr val="E05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8" name="Text 10"/>
          <p:cNvSpPr txBox="1"/>
          <p:nvPr/>
        </p:nvSpPr>
        <p:spPr>
          <a:xfrm>
            <a:off x="5806440" y="3712209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Content</a:t>
            </a:r>
          </a:p>
        </p:txBody>
      </p:sp>
      <p:sp>
        <p:nvSpPr>
          <p:cNvPr id="459" name="Shape 11"/>
          <p:cNvSpPr/>
          <p:nvPr/>
        </p:nvSpPr>
        <p:spPr>
          <a:xfrm>
            <a:off x="4982436" y="5028155"/>
            <a:ext cx="146305" cy="146305"/>
          </a:xfrm>
          <a:prstGeom prst="ellipse">
            <a:avLst/>
          </a:prstGeom>
          <a:solidFill>
            <a:srgbClr val="EFA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60" name="Text 12"/>
          <p:cNvSpPr txBox="1"/>
          <p:nvPr/>
        </p:nvSpPr>
        <p:spPr>
          <a:xfrm>
            <a:off x="5284187" y="4973037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Discovery</a:t>
            </a:r>
          </a:p>
        </p:txBody>
      </p:sp>
      <p:sp>
        <p:nvSpPr>
          <p:cNvPr id="461" name="Shape 13"/>
          <p:cNvSpPr/>
          <p:nvPr/>
        </p:nvSpPr>
        <p:spPr>
          <a:xfrm>
            <a:off x="3721608" y="5550408"/>
            <a:ext cx="146305" cy="146305"/>
          </a:xfrm>
          <a:prstGeom prst="ellipse">
            <a:avLst/>
          </a:prstGeom>
          <a:solidFill>
            <a:srgbClr val="8E5BA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62" name="Text 14"/>
          <p:cNvSpPr txBox="1"/>
          <p:nvPr/>
        </p:nvSpPr>
        <p:spPr>
          <a:xfrm>
            <a:off x="2651759" y="5934202"/>
            <a:ext cx="22860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Influence</a:t>
            </a:r>
          </a:p>
        </p:txBody>
      </p:sp>
      <p:sp>
        <p:nvSpPr>
          <p:cNvPr id="463" name="Shape 15"/>
          <p:cNvSpPr/>
          <p:nvPr/>
        </p:nvSpPr>
        <p:spPr>
          <a:xfrm>
            <a:off x="2396771" y="4964148"/>
            <a:ext cx="274321" cy="274321"/>
          </a:xfrm>
          <a:prstGeom prst="ellipse">
            <a:avLst/>
          </a:prstGeom>
          <a:solidFill>
            <a:srgbClr val="2E9B86"/>
          </a:solidFill>
          <a:ln w="15875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4" name="Text 16"/>
          <p:cNvSpPr txBox="1"/>
          <p:nvPr/>
        </p:nvSpPr>
        <p:spPr>
          <a:xfrm>
            <a:off x="979451" y="4973037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b="1" sz="1100">
                <a:solidFill>
                  <a:srgbClr val="2E9B86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Experiences</a:t>
            </a:r>
          </a:p>
        </p:txBody>
      </p:sp>
      <p:sp>
        <p:nvSpPr>
          <p:cNvPr id="465" name="Shape 17"/>
          <p:cNvSpPr/>
          <p:nvPr/>
        </p:nvSpPr>
        <p:spPr>
          <a:xfrm>
            <a:off x="1938527" y="3767328"/>
            <a:ext cx="146305" cy="146305"/>
          </a:xfrm>
          <a:prstGeom prst="ellipse">
            <a:avLst/>
          </a:prstGeom>
          <a:solidFill>
            <a:srgbClr val="1C9AD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66" name="Text 18"/>
          <p:cNvSpPr txBox="1"/>
          <p:nvPr/>
        </p:nvSpPr>
        <p:spPr>
          <a:xfrm>
            <a:off x="457200" y="3712209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Technology</a:t>
            </a:r>
          </a:p>
        </p:txBody>
      </p:sp>
      <p:sp>
        <p:nvSpPr>
          <p:cNvPr id="467" name="Shape 19"/>
          <p:cNvSpPr/>
          <p:nvPr/>
        </p:nvSpPr>
        <p:spPr>
          <a:xfrm>
            <a:off x="2460780" y="2506499"/>
            <a:ext cx="146305" cy="146305"/>
          </a:xfrm>
          <a:prstGeom prst="ellipse">
            <a:avLst/>
          </a:prstGeom>
          <a:solidFill>
            <a:srgbClr val="F2D63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68" name="Text 20"/>
          <p:cNvSpPr txBox="1"/>
          <p:nvPr/>
        </p:nvSpPr>
        <p:spPr>
          <a:xfrm>
            <a:off x="979451" y="2368831"/>
            <a:ext cx="132588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Marketing &amp; Data Sciences</a:t>
            </a:r>
          </a:p>
        </p:txBody>
      </p:sp>
      <p:sp>
        <p:nvSpPr>
          <p:cNvPr id="469" name="Shape 21"/>
          <p:cNvSpPr/>
          <p:nvPr/>
        </p:nvSpPr>
        <p:spPr>
          <a:xfrm rot="2700000">
            <a:off x="7360920" y="2121407"/>
            <a:ext cx="237744" cy="237744"/>
          </a:xfrm>
          <a:prstGeom prst="rect">
            <a:avLst/>
          </a:prstGeom>
          <a:solidFill>
            <a:srgbClr val="2E9B8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70" name="Text 22"/>
          <p:cNvSpPr txBox="1"/>
          <p:nvPr/>
        </p:nvSpPr>
        <p:spPr>
          <a:xfrm>
            <a:off x="7863839" y="1987549"/>
            <a:ext cx="438912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Experiences</a:t>
            </a:r>
          </a:p>
        </p:txBody>
      </p:sp>
      <p:sp>
        <p:nvSpPr>
          <p:cNvPr id="471" name="Text 23"/>
          <p:cNvSpPr txBox="1"/>
          <p:nvPr/>
        </p:nvSpPr>
        <p:spPr>
          <a:xfrm>
            <a:off x="7406639" y="3034792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Websites &amp; Microsites</a:t>
            </a:r>
          </a:p>
        </p:txBody>
      </p:sp>
      <p:sp>
        <p:nvSpPr>
          <p:cNvPr id="472" name="Shape 24"/>
          <p:cNvSpPr/>
          <p:nvPr/>
        </p:nvSpPr>
        <p:spPr>
          <a:xfrm>
            <a:off x="7360919" y="3401567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3" name="Text 25"/>
          <p:cNvSpPr txBox="1"/>
          <p:nvPr/>
        </p:nvSpPr>
        <p:spPr>
          <a:xfrm>
            <a:off x="7406639" y="3546856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Digital Product Experiences</a:t>
            </a:r>
          </a:p>
        </p:txBody>
      </p:sp>
      <p:sp>
        <p:nvSpPr>
          <p:cNvPr id="474" name="Shape 26"/>
          <p:cNvSpPr/>
          <p:nvPr/>
        </p:nvSpPr>
        <p:spPr>
          <a:xfrm>
            <a:off x="7360919" y="3913632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5" name="Text 27"/>
          <p:cNvSpPr txBox="1"/>
          <p:nvPr/>
        </p:nvSpPr>
        <p:spPr>
          <a:xfrm>
            <a:off x="7406639" y="4058920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Interactive &amp; Phygital Experiences</a:t>
            </a:r>
          </a:p>
        </p:txBody>
      </p:sp>
      <p:sp>
        <p:nvSpPr>
          <p:cNvPr id="476" name="Shape 28"/>
          <p:cNvSpPr/>
          <p:nvPr/>
        </p:nvSpPr>
        <p:spPr>
          <a:xfrm>
            <a:off x="7360919" y="4425696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7" name="Text 29"/>
          <p:cNvSpPr txBox="1"/>
          <p:nvPr/>
        </p:nvSpPr>
        <p:spPr>
          <a:xfrm>
            <a:off x="7406639" y="4570983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Conversational Journeys</a:t>
            </a:r>
          </a:p>
        </p:txBody>
      </p:sp>
      <p:sp>
        <p:nvSpPr>
          <p:cNvPr id="478" name="Shape 30"/>
          <p:cNvSpPr/>
          <p:nvPr/>
        </p:nvSpPr>
        <p:spPr>
          <a:xfrm>
            <a:off x="7360919" y="4937759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479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OFFERING · WHAT WE DO</a:t>
            </a:r>
          </a:p>
        </p:txBody>
      </p:sp>
      <p:sp>
        <p:nvSpPr>
          <p:cNvPr id="482" name="Shape 1"/>
          <p:cNvSpPr/>
          <p:nvPr/>
        </p:nvSpPr>
        <p:spPr>
          <a:xfrm>
            <a:off x="2011679" y="2057399"/>
            <a:ext cx="3566162" cy="3566162"/>
          </a:xfrm>
          <a:prstGeom prst="ellipse">
            <a:avLst/>
          </a:prstGeom>
          <a:ln>
            <a:solidFill>
              <a:srgbClr val="FFFFFF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83" name="Shape 2"/>
          <p:cNvSpPr/>
          <p:nvPr/>
        </p:nvSpPr>
        <p:spPr>
          <a:xfrm>
            <a:off x="2715767" y="2761488"/>
            <a:ext cx="2157985" cy="2157985"/>
          </a:xfrm>
          <a:prstGeom prst="ellipse">
            <a:avLst/>
          </a:prstGeom>
          <a:ln>
            <a:solidFill>
              <a:srgbClr val="FFFFFF">
                <a:alpha val="13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84" name="Shape 3"/>
          <p:cNvSpPr/>
          <p:nvPr/>
        </p:nvSpPr>
        <p:spPr>
          <a:xfrm rot="2700000">
            <a:off x="3712464" y="3438144"/>
            <a:ext cx="164593" cy="164593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85" name="Text 4"/>
          <p:cNvSpPr txBox="1"/>
          <p:nvPr/>
        </p:nvSpPr>
        <p:spPr>
          <a:xfrm>
            <a:off x="2651759" y="3787394"/>
            <a:ext cx="228600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Consumer</a:t>
            </a:r>
          </a:p>
        </p:txBody>
      </p:sp>
      <p:sp>
        <p:nvSpPr>
          <p:cNvPr id="486" name="Shape 5"/>
          <p:cNvSpPr/>
          <p:nvPr/>
        </p:nvSpPr>
        <p:spPr>
          <a:xfrm>
            <a:off x="3721608" y="1984248"/>
            <a:ext cx="146305" cy="146305"/>
          </a:xfrm>
          <a:prstGeom prst="ellipse">
            <a:avLst/>
          </a:prstGeom>
          <a:solidFill>
            <a:srgbClr val="3E3C8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87" name="Text 6"/>
          <p:cNvSpPr txBox="1"/>
          <p:nvPr/>
        </p:nvSpPr>
        <p:spPr>
          <a:xfrm>
            <a:off x="2651759" y="1636522"/>
            <a:ext cx="22860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Consulting</a:t>
            </a:r>
          </a:p>
        </p:txBody>
      </p:sp>
      <p:sp>
        <p:nvSpPr>
          <p:cNvPr id="488" name="Shape 7"/>
          <p:cNvSpPr/>
          <p:nvPr/>
        </p:nvSpPr>
        <p:spPr>
          <a:xfrm>
            <a:off x="4982436" y="2506499"/>
            <a:ext cx="146305" cy="146305"/>
          </a:xfrm>
          <a:prstGeom prst="ellipse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89" name="Text 8"/>
          <p:cNvSpPr txBox="1"/>
          <p:nvPr/>
        </p:nvSpPr>
        <p:spPr>
          <a:xfrm>
            <a:off x="5284187" y="2451381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Communication</a:t>
            </a:r>
          </a:p>
        </p:txBody>
      </p:sp>
      <p:sp>
        <p:nvSpPr>
          <p:cNvPr id="490" name="Shape 9"/>
          <p:cNvSpPr/>
          <p:nvPr/>
        </p:nvSpPr>
        <p:spPr>
          <a:xfrm>
            <a:off x="5504688" y="3767328"/>
            <a:ext cx="146305" cy="146305"/>
          </a:xfrm>
          <a:prstGeom prst="ellipse">
            <a:avLst/>
          </a:prstGeom>
          <a:solidFill>
            <a:srgbClr val="E05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91" name="Text 10"/>
          <p:cNvSpPr txBox="1"/>
          <p:nvPr/>
        </p:nvSpPr>
        <p:spPr>
          <a:xfrm>
            <a:off x="5806440" y="3712209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Content</a:t>
            </a:r>
          </a:p>
        </p:txBody>
      </p:sp>
      <p:sp>
        <p:nvSpPr>
          <p:cNvPr id="492" name="Shape 11"/>
          <p:cNvSpPr/>
          <p:nvPr/>
        </p:nvSpPr>
        <p:spPr>
          <a:xfrm>
            <a:off x="4982436" y="5028155"/>
            <a:ext cx="146305" cy="146305"/>
          </a:xfrm>
          <a:prstGeom prst="ellipse">
            <a:avLst/>
          </a:prstGeom>
          <a:solidFill>
            <a:srgbClr val="EFA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93" name="Text 12"/>
          <p:cNvSpPr txBox="1"/>
          <p:nvPr/>
        </p:nvSpPr>
        <p:spPr>
          <a:xfrm>
            <a:off x="5284187" y="4973037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Discovery</a:t>
            </a:r>
          </a:p>
        </p:txBody>
      </p:sp>
      <p:sp>
        <p:nvSpPr>
          <p:cNvPr id="494" name="Shape 13"/>
          <p:cNvSpPr/>
          <p:nvPr/>
        </p:nvSpPr>
        <p:spPr>
          <a:xfrm>
            <a:off x="3721608" y="5550408"/>
            <a:ext cx="146305" cy="146305"/>
          </a:xfrm>
          <a:prstGeom prst="ellipse">
            <a:avLst/>
          </a:prstGeom>
          <a:solidFill>
            <a:srgbClr val="8E5BA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95" name="Text 14"/>
          <p:cNvSpPr txBox="1"/>
          <p:nvPr/>
        </p:nvSpPr>
        <p:spPr>
          <a:xfrm>
            <a:off x="2651759" y="5934202"/>
            <a:ext cx="22860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Influence</a:t>
            </a:r>
          </a:p>
        </p:txBody>
      </p:sp>
      <p:sp>
        <p:nvSpPr>
          <p:cNvPr id="496" name="Shape 15"/>
          <p:cNvSpPr/>
          <p:nvPr/>
        </p:nvSpPr>
        <p:spPr>
          <a:xfrm>
            <a:off x="2460780" y="5028155"/>
            <a:ext cx="146305" cy="146305"/>
          </a:xfrm>
          <a:prstGeom prst="ellipse">
            <a:avLst/>
          </a:prstGeom>
          <a:solidFill>
            <a:srgbClr val="2E9B8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97" name="Text 16"/>
          <p:cNvSpPr txBox="1"/>
          <p:nvPr/>
        </p:nvSpPr>
        <p:spPr>
          <a:xfrm>
            <a:off x="979451" y="4973037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Experiences</a:t>
            </a:r>
          </a:p>
        </p:txBody>
      </p:sp>
      <p:sp>
        <p:nvSpPr>
          <p:cNvPr id="498" name="Shape 17"/>
          <p:cNvSpPr/>
          <p:nvPr/>
        </p:nvSpPr>
        <p:spPr>
          <a:xfrm>
            <a:off x="1874520" y="3703320"/>
            <a:ext cx="274321" cy="274321"/>
          </a:xfrm>
          <a:prstGeom prst="ellipse">
            <a:avLst/>
          </a:prstGeom>
          <a:solidFill>
            <a:srgbClr val="1C9AD6"/>
          </a:solidFill>
          <a:ln w="15875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99" name="Text 18"/>
          <p:cNvSpPr txBox="1"/>
          <p:nvPr/>
        </p:nvSpPr>
        <p:spPr>
          <a:xfrm>
            <a:off x="457200" y="3712209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b="1" sz="1100">
                <a:solidFill>
                  <a:srgbClr val="1C9AD6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Technology</a:t>
            </a:r>
          </a:p>
        </p:txBody>
      </p:sp>
      <p:sp>
        <p:nvSpPr>
          <p:cNvPr id="500" name="Shape 19"/>
          <p:cNvSpPr/>
          <p:nvPr/>
        </p:nvSpPr>
        <p:spPr>
          <a:xfrm>
            <a:off x="2460780" y="2506499"/>
            <a:ext cx="146305" cy="146305"/>
          </a:xfrm>
          <a:prstGeom prst="ellipse">
            <a:avLst/>
          </a:prstGeom>
          <a:solidFill>
            <a:srgbClr val="F2D63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01" name="Text 20"/>
          <p:cNvSpPr txBox="1"/>
          <p:nvPr/>
        </p:nvSpPr>
        <p:spPr>
          <a:xfrm>
            <a:off x="979451" y="2368831"/>
            <a:ext cx="132588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Marketing &amp; Data Sciences</a:t>
            </a:r>
          </a:p>
        </p:txBody>
      </p:sp>
      <p:sp>
        <p:nvSpPr>
          <p:cNvPr id="502" name="Shape 21"/>
          <p:cNvSpPr/>
          <p:nvPr/>
        </p:nvSpPr>
        <p:spPr>
          <a:xfrm rot="2700000">
            <a:off x="7360920" y="2121407"/>
            <a:ext cx="237744" cy="237744"/>
          </a:xfrm>
          <a:prstGeom prst="rect">
            <a:avLst/>
          </a:prstGeom>
          <a:solidFill>
            <a:srgbClr val="1C9AD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03" name="Text 22"/>
          <p:cNvSpPr txBox="1"/>
          <p:nvPr/>
        </p:nvSpPr>
        <p:spPr>
          <a:xfrm>
            <a:off x="7863839" y="1987549"/>
            <a:ext cx="438912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Technology</a:t>
            </a:r>
          </a:p>
        </p:txBody>
      </p:sp>
      <p:sp>
        <p:nvSpPr>
          <p:cNvPr id="504" name="Text 23"/>
          <p:cNvSpPr txBox="1"/>
          <p:nvPr/>
        </p:nvSpPr>
        <p:spPr>
          <a:xfrm>
            <a:off x="7406639" y="3034792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Web &amp; App Development</a:t>
            </a:r>
          </a:p>
        </p:txBody>
      </p:sp>
      <p:sp>
        <p:nvSpPr>
          <p:cNvPr id="505" name="Shape 24"/>
          <p:cNvSpPr/>
          <p:nvPr/>
        </p:nvSpPr>
        <p:spPr>
          <a:xfrm>
            <a:off x="7360919" y="3401567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06" name="Text 25"/>
          <p:cNvSpPr txBox="1"/>
          <p:nvPr/>
        </p:nvSpPr>
        <p:spPr>
          <a:xfrm>
            <a:off x="7406639" y="3546856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Platforms &amp; Portals</a:t>
            </a:r>
          </a:p>
        </p:txBody>
      </p:sp>
      <p:sp>
        <p:nvSpPr>
          <p:cNvPr id="507" name="Shape 26"/>
          <p:cNvSpPr/>
          <p:nvPr/>
        </p:nvSpPr>
        <p:spPr>
          <a:xfrm>
            <a:off x="7360919" y="3913632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08" name="Text 27"/>
          <p:cNvSpPr txBox="1"/>
          <p:nvPr/>
        </p:nvSpPr>
        <p:spPr>
          <a:xfrm>
            <a:off x="7406639" y="4058920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AI Tools &amp; Automation</a:t>
            </a:r>
          </a:p>
        </p:txBody>
      </p:sp>
      <p:sp>
        <p:nvSpPr>
          <p:cNvPr id="509" name="Shape 28"/>
          <p:cNvSpPr/>
          <p:nvPr/>
        </p:nvSpPr>
        <p:spPr>
          <a:xfrm>
            <a:off x="7360919" y="4425696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0" name="Text 29"/>
          <p:cNvSpPr txBox="1"/>
          <p:nvPr/>
        </p:nvSpPr>
        <p:spPr>
          <a:xfrm>
            <a:off x="7406639" y="4570983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MarTech &amp; System Integrations</a:t>
            </a:r>
          </a:p>
        </p:txBody>
      </p:sp>
      <p:sp>
        <p:nvSpPr>
          <p:cNvPr id="511" name="Shape 30"/>
          <p:cNvSpPr/>
          <p:nvPr/>
        </p:nvSpPr>
        <p:spPr>
          <a:xfrm>
            <a:off x="7360919" y="4937759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512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OFFERING · WHAT WE DO</a:t>
            </a:r>
          </a:p>
        </p:txBody>
      </p:sp>
      <p:sp>
        <p:nvSpPr>
          <p:cNvPr id="515" name="Shape 1"/>
          <p:cNvSpPr/>
          <p:nvPr/>
        </p:nvSpPr>
        <p:spPr>
          <a:xfrm>
            <a:off x="2011679" y="2057399"/>
            <a:ext cx="3566162" cy="3566162"/>
          </a:xfrm>
          <a:prstGeom prst="ellipse">
            <a:avLst/>
          </a:prstGeom>
          <a:ln>
            <a:solidFill>
              <a:srgbClr val="FFFFFF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6" name="Shape 2"/>
          <p:cNvSpPr/>
          <p:nvPr/>
        </p:nvSpPr>
        <p:spPr>
          <a:xfrm>
            <a:off x="2715767" y="2761488"/>
            <a:ext cx="2157985" cy="2157985"/>
          </a:xfrm>
          <a:prstGeom prst="ellipse">
            <a:avLst/>
          </a:prstGeom>
          <a:ln>
            <a:solidFill>
              <a:srgbClr val="FFFFFF">
                <a:alpha val="13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7" name="Shape 3"/>
          <p:cNvSpPr/>
          <p:nvPr/>
        </p:nvSpPr>
        <p:spPr>
          <a:xfrm rot="2700000">
            <a:off x="3712464" y="3438144"/>
            <a:ext cx="164593" cy="164593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18" name="Text 4"/>
          <p:cNvSpPr txBox="1"/>
          <p:nvPr/>
        </p:nvSpPr>
        <p:spPr>
          <a:xfrm>
            <a:off x="2651759" y="3787394"/>
            <a:ext cx="228600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Consumer</a:t>
            </a:r>
          </a:p>
        </p:txBody>
      </p:sp>
      <p:sp>
        <p:nvSpPr>
          <p:cNvPr id="519" name="Shape 5"/>
          <p:cNvSpPr/>
          <p:nvPr/>
        </p:nvSpPr>
        <p:spPr>
          <a:xfrm>
            <a:off x="3721608" y="1984248"/>
            <a:ext cx="146305" cy="146305"/>
          </a:xfrm>
          <a:prstGeom prst="ellipse">
            <a:avLst/>
          </a:prstGeom>
          <a:solidFill>
            <a:srgbClr val="3E3C8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20" name="Text 6"/>
          <p:cNvSpPr txBox="1"/>
          <p:nvPr/>
        </p:nvSpPr>
        <p:spPr>
          <a:xfrm>
            <a:off x="2651759" y="1636522"/>
            <a:ext cx="22860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Consulting</a:t>
            </a:r>
          </a:p>
        </p:txBody>
      </p:sp>
      <p:sp>
        <p:nvSpPr>
          <p:cNvPr id="521" name="Shape 7"/>
          <p:cNvSpPr/>
          <p:nvPr/>
        </p:nvSpPr>
        <p:spPr>
          <a:xfrm>
            <a:off x="4982436" y="2506499"/>
            <a:ext cx="146305" cy="146305"/>
          </a:xfrm>
          <a:prstGeom prst="ellipse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22" name="Text 8"/>
          <p:cNvSpPr txBox="1"/>
          <p:nvPr/>
        </p:nvSpPr>
        <p:spPr>
          <a:xfrm>
            <a:off x="5284187" y="2451381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Communication</a:t>
            </a:r>
          </a:p>
        </p:txBody>
      </p:sp>
      <p:sp>
        <p:nvSpPr>
          <p:cNvPr id="523" name="Shape 9"/>
          <p:cNvSpPr/>
          <p:nvPr/>
        </p:nvSpPr>
        <p:spPr>
          <a:xfrm>
            <a:off x="5504688" y="3767328"/>
            <a:ext cx="146305" cy="146305"/>
          </a:xfrm>
          <a:prstGeom prst="ellipse">
            <a:avLst/>
          </a:prstGeom>
          <a:solidFill>
            <a:srgbClr val="E05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24" name="Text 10"/>
          <p:cNvSpPr txBox="1"/>
          <p:nvPr/>
        </p:nvSpPr>
        <p:spPr>
          <a:xfrm>
            <a:off x="5806440" y="3712209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Content</a:t>
            </a:r>
          </a:p>
        </p:txBody>
      </p:sp>
      <p:sp>
        <p:nvSpPr>
          <p:cNvPr id="525" name="Shape 11"/>
          <p:cNvSpPr/>
          <p:nvPr/>
        </p:nvSpPr>
        <p:spPr>
          <a:xfrm>
            <a:off x="4982436" y="5028155"/>
            <a:ext cx="146305" cy="146305"/>
          </a:xfrm>
          <a:prstGeom prst="ellipse">
            <a:avLst/>
          </a:prstGeom>
          <a:solidFill>
            <a:srgbClr val="EFA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26" name="Text 12"/>
          <p:cNvSpPr txBox="1"/>
          <p:nvPr/>
        </p:nvSpPr>
        <p:spPr>
          <a:xfrm>
            <a:off x="5284187" y="4973037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Discovery</a:t>
            </a:r>
          </a:p>
        </p:txBody>
      </p:sp>
      <p:sp>
        <p:nvSpPr>
          <p:cNvPr id="527" name="Shape 13"/>
          <p:cNvSpPr/>
          <p:nvPr/>
        </p:nvSpPr>
        <p:spPr>
          <a:xfrm>
            <a:off x="3721608" y="5550408"/>
            <a:ext cx="146305" cy="146305"/>
          </a:xfrm>
          <a:prstGeom prst="ellipse">
            <a:avLst/>
          </a:prstGeom>
          <a:solidFill>
            <a:srgbClr val="8E5BA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28" name="Text 14"/>
          <p:cNvSpPr txBox="1"/>
          <p:nvPr/>
        </p:nvSpPr>
        <p:spPr>
          <a:xfrm>
            <a:off x="2651759" y="5934202"/>
            <a:ext cx="22860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Influence</a:t>
            </a:r>
          </a:p>
        </p:txBody>
      </p:sp>
      <p:sp>
        <p:nvSpPr>
          <p:cNvPr id="529" name="Shape 15"/>
          <p:cNvSpPr/>
          <p:nvPr/>
        </p:nvSpPr>
        <p:spPr>
          <a:xfrm>
            <a:off x="2460780" y="5028155"/>
            <a:ext cx="146305" cy="146305"/>
          </a:xfrm>
          <a:prstGeom prst="ellipse">
            <a:avLst/>
          </a:prstGeom>
          <a:solidFill>
            <a:srgbClr val="2E9B8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30" name="Text 16"/>
          <p:cNvSpPr txBox="1"/>
          <p:nvPr/>
        </p:nvSpPr>
        <p:spPr>
          <a:xfrm>
            <a:off x="979451" y="4973037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Experiences</a:t>
            </a:r>
          </a:p>
        </p:txBody>
      </p:sp>
      <p:sp>
        <p:nvSpPr>
          <p:cNvPr id="531" name="Shape 17"/>
          <p:cNvSpPr/>
          <p:nvPr/>
        </p:nvSpPr>
        <p:spPr>
          <a:xfrm>
            <a:off x="1938527" y="3767328"/>
            <a:ext cx="146305" cy="146305"/>
          </a:xfrm>
          <a:prstGeom prst="ellipse">
            <a:avLst/>
          </a:prstGeom>
          <a:solidFill>
            <a:srgbClr val="1C9AD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32" name="Text 18"/>
          <p:cNvSpPr txBox="1"/>
          <p:nvPr/>
        </p:nvSpPr>
        <p:spPr>
          <a:xfrm>
            <a:off x="457200" y="3712209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Technology</a:t>
            </a:r>
          </a:p>
        </p:txBody>
      </p:sp>
      <p:sp>
        <p:nvSpPr>
          <p:cNvPr id="533" name="Shape 19"/>
          <p:cNvSpPr/>
          <p:nvPr/>
        </p:nvSpPr>
        <p:spPr>
          <a:xfrm>
            <a:off x="2396771" y="2442491"/>
            <a:ext cx="274321" cy="274322"/>
          </a:xfrm>
          <a:prstGeom prst="ellipse">
            <a:avLst/>
          </a:prstGeom>
          <a:solidFill>
            <a:srgbClr val="F2D63F"/>
          </a:solidFill>
          <a:ln w="15875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34" name="Text 20"/>
          <p:cNvSpPr txBox="1"/>
          <p:nvPr/>
        </p:nvSpPr>
        <p:spPr>
          <a:xfrm>
            <a:off x="979451" y="2368831"/>
            <a:ext cx="132588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b="1" sz="1100">
                <a:solidFill>
                  <a:srgbClr val="F2D63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Marketing &amp; Data Sciences</a:t>
            </a:r>
          </a:p>
        </p:txBody>
      </p:sp>
      <p:sp>
        <p:nvSpPr>
          <p:cNvPr id="535" name="Shape 21"/>
          <p:cNvSpPr/>
          <p:nvPr/>
        </p:nvSpPr>
        <p:spPr>
          <a:xfrm rot="2700000">
            <a:off x="7360920" y="2121407"/>
            <a:ext cx="237744" cy="237744"/>
          </a:xfrm>
          <a:prstGeom prst="rect">
            <a:avLst/>
          </a:prstGeom>
          <a:solidFill>
            <a:srgbClr val="F2D63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36" name="Text 22"/>
          <p:cNvSpPr txBox="1"/>
          <p:nvPr/>
        </p:nvSpPr>
        <p:spPr>
          <a:xfrm>
            <a:off x="7863839" y="1987549"/>
            <a:ext cx="438912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Marketing &amp; Data Sciences</a:t>
            </a:r>
          </a:p>
        </p:txBody>
      </p:sp>
      <p:sp>
        <p:nvSpPr>
          <p:cNvPr id="537" name="Text 23"/>
          <p:cNvSpPr txBox="1"/>
          <p:nvPr/>
        </p:nvSpPr>
        <p:spPr>
          <a:xfrm>
            <a:off x="7406639" y="3034792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Measurement &amp; Dashboards</a:t>
            </a:r>
          </a:p>
        </p:txBody>
      </p:sp>
      <p:sp>
        <p:nvSpPr>
          <p:cNvPr id="538" name="Shape 24"/>
          <p:cNvSpPr/>
          <p:nvPr/>
        </p:nvSpPr>
        <p:spPr>
          <a:xfrm>
            <a:off x="7360919" y="3401567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39" name="Text 25"/>
          <p:cNvSpPr txBox="1"/>
          <p:nvPr/>
        </p:nvSpPr>
        <p:spPr>
          <a:xfrm>
            <a:off x="7406639" y="3546856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Customer Segmentation</a:t>
            </a:r>
          </a:p>
        </p:txBody>
      </p:sp>
      <p:sp>
        <p:nvSpPr>
          <p:cNvPr id="540" name="Shape 26"/>
          <p:cNvSpPr/>
          <p:nvPr/>
        </p:nvSpPr>
        <p:spPr>
          <a:xfrm>
            <a:off x="7360919" y="3913632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41" name="Text 27"/>
          <p:cNvSpPr txBox="1"/>
          <p:nvPr/>
        </p:nvSpPr>
        <p:spPr>
          <a:xfrm>
            <a:off x="7406639" y="4058920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Personalisation &amp; Marketing Automation</a:t>
            </a:r>
          </a:p>
        </p:txBody>
      </p:sp>
      <p:sp>
        <p:nvSpPr>
          <p:cNvPr id="542" name="Shape 28"/>
          <p:cNvSpPr/>
          <p:nvPr/>
        </p:nvSpPr>
        <p:spPr>
          <a:xfrm>
            <a:off x="7360919" y="4425696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43" name="Text 29"/>
          <p:cNvSpPr txBox="1"/>
          <p:nvPr/>
        </p:nvSpPr>
        <p:spPr>
          <a:xfrm>
            <a:off x="7406639" y="4570983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AI-led Insights</a:t>
            </a:r>
          </a:p>
        </p:txBody>
      </p:sp>
      <p:sp>
        <p:nvSpPr>
          <p:cNvPr id="544" name="Shape 30"/>
          <p:cNvSpPr/>
          <p:nvPr/>
        </p:nvSpPr>
        <p:spPr>
          <a:xfrm>
            <a:off x="7360919" y="4937759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545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WHY SPARKT</a:t>
            </a:r>
          </a:p>
        </p:txBody>
      </p:sp>
      <p:sp>
        <p:nvSpPr>
          <p:cNvPr id="548" name="Text 1"/>
          <p:cNvSpPr txBox="1"/>
          <p:nvPr/>
        </p:nvSpPr>
        <p:spPr>
          <a:xfrm>
            <a:off x="594359" y="864361"/>
            <a:ext cx="10972802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One idea. Built across every touchpoint.</a:t>
            </a:r>
          </a:p>
        </p:txBody>
      </p:sp>
      <p:sp>
        <p:nvSpPr>
          <p:cNvPr id="549" name="Text 2"/>
          <p:cNvSpPr txBox="1"/>
          <p:nvPr/>
        </p:nvSpPr>
        <p:spPr>
          <a:xfrm>
            <a:off x="594360" y="1579754"/>
            <a:ext cx="10881361" cy="589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000"/>
              </a:lnSpc>
              <a:defRPr sz="1400">
                <a:solidFill>
                  <a:srgbClr val="C7D2DD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We bring together strategic thinking, creative communication, technology and production, so brands don’t just get ideas, they get ideas that are built, launched and experienced.</a:t>
            </a:r>
          </a:p>
        </p:txBody>
      </p:sp>
      <p:sp>
        <p:nvSpPr>
          <p:cNvPr id="550" name="Shape 3"/>
          <p:cNvSpPr/>
          <p:nvPr/>
        </p:nvSpPr>
        <p:spPr>
          <a:xfrm rot="2700000">
            <a:off x="548640" y="2743199"/>
            <a:ext cx="146305" cy="146306"/>
          </a:xfrm>
          <a:prstGeom prst="rect">
            <a:avLst/>
          </a:prstGeom>
          <a:solidFill>
            <a:srgbClr val="8E5BA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51" name="Text 4"/>
          <p:cNvSpPr txBox="1"/>
          <p:nvPr/>
        </p:nvSpPr>
        <p:spPr>
          <a:xfrm>
            <a:off x="594360" y="2981959"/>
            <a:ext cx="2514600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Consulting</a:t>
            </a:r>
          </a:p>
        </p:txBody>
      </p:sp>
      <p:sp>
        <p:nvSpPr>
          <p:cNvPr id="552" name="Text 5"/>
          <p:cNvSpPr txBox="1"/>
          <p:nvPr/>
        </p:nvSpPr>
        <p:spPr>
          <a:xfrm>
            <a:off x="594360" y="3732785"/>
            <a:ext cx="2514600" cy="946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700"/>
              </a:lnSpc>
              <a:defRPr sz="12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Brand strategy, positioning, consumer experience, integrated marketing thinking and growth roadmaps.</a:t>
            </a:r>
          </a:p>
        </p:txBody>
      </p:sp>
      <p:sp>
        <p:nvSpPr>
          <p:cNvPr id="553" name="Shape 6"/>
          <p:cNvSpPr/>
          <p:nvPr/>
        </p:nvSpPr>
        <p:spPr>
          <a:xfrm rot="2700000">
            <a:off x="3337559" y="2743199"/>
            <a:ext cx="146305" cy="146306"/>
          </a:xfrm>
          <a:prstGeom prst="rect">
            <a:avLst/>
          </a:prstGeom>
          <a:solidFill>
            <a:srgbClr val="1C9AD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54" name="Text 7"/>
          <p:cNvSpPr txBox="1"/>
          <p:nvPr/>
        </p:nvSpPr>
        <p:spPr>
          <a:xfrm>
            <a:off x="3383279" y="2981959"/>
            <a:ext cx="251460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Communication</a:t>
            </a:r>
          </a:p>
        </p:txBody>
      </p:sp>
      <p:sp>
        <p:nvSpPr>
          <p:cNvPr id="555" name="Text 8"/>
          <p:cNvSpPr txBox="1"/>
          <p:nvPr/>
        </p:nvSpPr>
        <p:spPr>
          <a:xfrm>
            <a:off x="3383279" y="3840735"/>
            <a:ext cx="2514601" cy="731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700"/>
              </a:lnSpc>
              <a:defRPr sz="12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Campaigns, creative strategy, content, social, community and corporate communication.</a:t>
            </a:r>
          </a:p>
        </p:txBody>
      </p:sp>
      <p:sp>
        <p:nvSpPr>
          <p:cNvPr id="556" name="Shape 9"/>
          <p:cNvSpPr/>
          <p:nvPr/>
        </p:nvSpPr>
        <p:spPr>
          <a:xfrm rot="2700000">
            <a:off x="6126479" y="2743199"/>
            <a:ext cx="146305" cy="146306"/>
          </a:xfrm>
          <a:prstGeom prst="rect">
            <a:avLst/>
          </a:prstGeom>
          <a:solidFill>
            <a:srgbClr val="E05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57" name="Text 10"/>
          <p:cNvSpPr txBox="1"/>
          <p:nvPr/>
        </p:nvSpPr>
        <p:spPr>
          <a:xfrm>
            <a:off x="6172199" y="2981959"/>
            <a:ext cx="251460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Technology</a:t>
            </a:r>
          </a:p>
        </p:txBody>
      </p:sp>
      <p:sp>
        <p:nvSpPr>
          <p:cNvPr id="558" name="Text 11"/>
          <p:cNvSpPr txBox="1"/>
          <p:nvPr/>
        </p:nvSpPr>
        <p:spPr>
          <a:xfrm>
            <a:off x="6172199" y="3840735"/>
            <a:ext cx="2514601" cy="731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700"/>
              </a:lnSpc>
              <a:defRPr sz="12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Websites, platforms, digital products, marketing technology and interactive experiences.</a:t>
            </a:r>
          </a:p>
        </p:txBody>
      </p:sp>
      <p:sp>
        <p:nvSpPr>
          <p:cNvPr id="559" name="Shape 12"/>
          <p:cNvSpPr/>
          <p:nvPr/>
        </p:nvSpPr>
        <p:spPr>
          <a:xfrm rot="2700000">
            <a:off x="8915400" y="2743199"/>
            <a:ext cx="146305" cy="146306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60" name="Text 13"/>
          <p:cNvSpPr txBox="1"/>
          <p:nvPr/>
        </p:nvSpPr>
        <p:spPr>
          <a:xfrm>
            <a:off x="8961120" y="2981959"/>
            <a:ext cx="2514600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Production</a:t>
            </a:r>
          </a:p>
        </p:txBody>
      </p:sp>
      <p:sp>
        <p:nvSpPr>
          <p:cNvPr id="561" name="Text 14"/>
          <p:cNvSpPr txBox="1"/>
          <p:nvPr/>
        </p:nvSpPr>
        <p:spPr>
          <a:xfrm>
            <a:off x="8961120" y="3840735"/>
            <a:ext cx="2514600" cy="731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700"/>
              </a:lnSpc>
              <a:defRPr sz="12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Films, shoots, content systems, key visuals, launch assets and on-ground execution.</a:t>
            </a:r>
          </a:p>
        </p:txBody>
      </p:sp>
      <p:sp>
        <p:nvSpPr>
          <p:cNvPr id="562" name="Text 15"/>
          <p:cNvSpPr txBox="1"/>
          <p:nvPr/>
        </p:nvSpPr>
        <p:spPr>
          <a:xfrm>
            <a:off x="594360" y="5417820"/>
            <a:ext cx="1088136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15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THE VALUE   </a:t>
            </a:r>
            <a:r>
              <a:rPr b="0">
                <a:solidFill>
                  <a:srgbClr val="FFFFFF"/>
                </a:solidFill>
              </a:rPr>
              <a:t>One integrated partner. Less handover. More ownership. Better thinking. Better execution.</a:t>
            </a:r>
          </a:p>
        </p:txBody>
      </p:sp>
      <p:pic>
        <p:nvPicPr>
          <p:cNvPr id="563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CASE STUDIES</a:t>
            </a:r>
          </a:p>
        </p:txBody>
      </p:sp>
      <p:sp>
        <p:nvSpPr>
          <p:cNvPr id="566" name="Text 1"/>
          <p:cNvSpPr txBox="1"/>
          <p:nvPr/>
        </p:nvSpPr>
        <p:spPr>
          <a:xfrm>
            <a:off x="594359" y="864361"/>
            <a:ext cx="10972802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Selected work</a:t>
            </a:r>
          </a:p>
        </p:txBody>
      </p:sp>
      <p:sp>
        <p:nvSpPr>
          <p:cNvPr id="567" name="Text 2"/>
          <p:cNvSpPr txBox="1"/>
          <p:nvPr/>
        </p:nvSpPr>
        <p:spPr>
          <a:xfrm>
            <a:off x="594360" y="1661034"/>
            <a:ext cx="10424161" cy="335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000"/>
              </a:lnSpc>
              <a:defRPr sz="1400">
                <a:solidFill>
                  <a:srgbClr val="C7D2DD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A snapshot of work across industries, explore the full set in the live deck.</a:t>
            </a:r>
          </a:p>
        </p:txBody>
      </p:sp>
      <p:pic>
        <p:nvPicPr>
          <p:cNvPr id="568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640" y="2377439"/>
            <a:ext cx="2697480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Shape 3"/>
          <p:cNvSpPr/>
          <p:nvPr/>
        </p:nvSpPr>
        <p:spPr>
          <a:xfrm>
            <a:off x="548639" y="2377439"/>
            <a:ext cx="2697482" cy="1554481"/>
          </a:xfrm>
          <a:prstGeom prst="rect">
            <a:avLst/>
          </a:prstGeom>
          <a:solidFill>
            <a:srgbClr val="05080D">
              <a:alpha val="68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70" name="Shape 4"/>
          <p:cNvSpPr/>
          <p:nvPr/>
        </p:nvSpPr>
        <p:spPr>
          <a:xfrm>
            <a:off x="548639" y="3030322"/>
            <a:ext cx="2697482" cy="901598"/>
          </a:xfrm>
          <a:prstGeom prst="rect">
            <a:avLst/>
          </a:prstGeom>
          <a:solidFill>
            <a:srgbClr val="05080D">
              <a:alpha val="86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71" name="Shape 5">
            <a:hlinkClick r:id="rId4" invalidUrl="" action="" tgtFrame="" tooltip="" history="1" highlightClick="0" endSnd="0"/>
          </p:cNvPr>
          <p:cNvSpPr/>
          <p:nvPr/>
        </p:nvSpPr>
        <p:spPr>
          <a:xfrm>
            <a:off x="548640" y="2377439"/>
            <a:ext cx="2697480" cy="1554481"/>
          </a:xfrm>
          <a:prstGeom prst="roundRect">
            <a:avLst>
              <a:gd name="adj" fmla="val 4706"/>
            </a:avLst>
          </a:prstGeom>
          <a:solidFill>
            <a:srgbClr val="FFFFFF">
              <a:alpha val="0"/>
            </a:srgbClr>
          </a:solidFill>
          <a:ln w="15875">
            <a:solidFill>
              <a:srgbClr val="E0562E">
                <a:alpha val="75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2" name="Shape 6"/>
          <p:cNvSpPr/>
          <p:nvPr/>
        </p:nvSpPr>
        <p:spPr>
          <a:xfrm>
            <a:off x="548639" y="2377439"/>
            <a:ext cx="2697482" cy="91441"/>
          </a:xfrm>
          <a:prstGeom prst="rect">
            <a:avLst/>
          </a:prstGeom>
          <a:solidFill>
            <a:srgbClr val="E05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73" name="Text 7"/>
          <p:cNvSpPr txBox="1"/>
          <p:nvPr/>
        </p:nvSpPr>
        <p:spPr>
          <a:xfrm>
            <a:off x="822960" y="2783078"/>
            <a:ext cx="2148840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15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Entertainment &amp; Sports</a:t>
            </a:r>
          </a:p>
          <a:p>
            <a:pPr>
              <a:defRPr sz="900" u="sng">
                <a:solidFill>
                  <a:srgbClr val="E6EC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View in live deck ↗</a:t>
            </a:r>
          </a:p>
        </p:txBody>
      </p:sp>
      <p:sp>
        <p:nvSpPr>
          <p:cNvPr id="574" name="Text 8"/>
          <p:cNvSpPr txBox="1"/>
          <p:nvPr/>
        </p:nvSpPr>
        <p:spPr>
          <a:xfrm>
            <a:off x="822960" y="3536696"/>
            <a:ext cx="214884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17 cases</a:t>
            </a:r>
          </a:p>
        </p:txBody>
      </p:sp>
      <p:pic>
        <p:nvPicPr>
          <p:cNvPr id="575" name="Image 1" descr="Image 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37559" y="2377439"/>
            <a:ext cx="269748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Shape 9"/>
          <p:cNvSpPr/>
          <p:nvPr/>
        </p:nvSpPr>
        <p:spPr>
          <a:xfrm>
            <a:off x="3337559" y="2377439"/>
            <a:ext cx="2697481" cy="1554481"/>
          </a:xfrm>
          <a:prstGeom prst="rect">
            <a:avLst/>
          </a:prstGeom>
          <a:solidFill>
            <a:srgbClr val="05080D">
              <a:alpha val="68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77" name="Shape 10"/>
          <p:cNvSpPr/>
          <p:nvPr/>
        </p:nvSpPr>
        <p:spPr>
          <a:xfrm>
            <a:off x="3337559" y="3030322"/>
            <a:ext cx="2697481" cy="901598"/>
          </a:xfrm>
          <a:prstGeom prst="rect">
            <a:avLst/>
          </a:prstGeom>
          <a:solidFill>
            <a:srgbClr val="05080D">
              <a:alpha val="86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78" name="Shape 11">
            <a:hlinkClick r:id="rId7" invalidUrl="" action="" tgtFrame="" tooltip="" history="1" highlightClick="0" endSnd="0"/>
          </p:cNvPr>
          <p:cNvSpPr/>
          <p:nvPr/>
        </p:nvSpPr>
        <p:spPr>
          <a:xfrm>
            <a:off x="3337559" y="2377439"/>
            <a:ext cx="2697481" cy="1554481"/>
          </a:xfrm>
          <a:prstGeom prst="roundRect">
            <a:avLst>
              <a:gd name="adj" fmla="val 4706"/>
            </a:avLst>
          </a:prstGeom>
          <a:solidFill>
            <a:srgbClr val="FFFFFF">
              <a:alpha val="0"/>
            </a:srgbClr>
          </a:solidFill>
          <a:ln w="15875">
            <a:solidFill>
              <a:srgbClr val="1C9AD6">
                <a:alpha val="75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9" name="Shape 12"/>
          <p:cNvSpPr/>
          <p:nvPr/>
        </p:nvSpPr>
        <p:spPr>
          <a:xfrm>
            <a:off x="3337559" y="2377439"/>
            <a:ext cx="2697481" cy="91441"/>
          </a:xfrm>
          <a:prstGeom prst="rect">
            <a:avLst/>
          </a:prstGeom>
          <a:solidFill>
            <a:srgbClr val="1C9AD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0" name="Text 13"/>
          <p:cNvSpPr txBox="1"/>
          <p:nvPr/>
        </p:nvSpPr>
        <p:spPr>
          <a:xfrm>
            <a:off x="3611879" y="2897378"/>
            <a:ext cx="214884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15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 invalidUrl="" action="" tgtFrame="" tooltip="" history="1" highlightClick="0" endSnd="0"/>
              </a:rPr>
              <a:t>Finance</a:t>
            </a:r>
          </a:p>
          <a:p>
            <a:pPr>
              <a:defRPr sz="900" u="sng">
                <a:solidFill>
                  <a:srgbClr val="E6EC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 invalidUrl="" action="" tgtFrame="" tooltip="" history="1" highlightClick="0" endSnd="0"/>
              </a:rPr>
              <a:t>View in live deck ↗</a:t>
            </a:r>
          </a:p>
        </p:txBody>
      </p:sp>
      <p:sp>
        <p:nvSpPr>
          <p:cNvPr id="581" name="Text 14"/>
          <p:cNvSpPr txBox="1"/>
          <p:nvPr/>
        </p:nvSpPr>
        <p:spPr>
          <a:xfrm>
            <a:off x="3611879" y="3536696"/>
            <a:ext cx="214884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36 cases</a:t>
            </a:r>
          </a:p>
        </p:txBody>
      </p:sp>
      <p:pic>
        <p:nvPicPr>
          <p:cNvPr id="582" name="Image 2" descr="Image 2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26479" y="2377439"/>
            <a:ext cx="269748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583" name="Shape 15"/>
          <p:cNvSpPr/>
          <p:nvPr/>
        </p:nvSpPr>
        <p:spPr>
          <a:xfrm>
            <a:off x="6126479" y="2377439"/>
            <a:ext cx="2697481" cy="1554481"/>
          </a:xfrm>
          <a:prstGeom prst="rect">
            <a:avLst/>
          </a:prstGeom>
          <a:solidFill>
            <a:srgbClr val="05080D">
              <a:alpha val="68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4" name="Shape 16"/>
          <p:cNvSpPr/>
          <p:nvPr/>
        </p:nvSpPr>
        <p:spPr>
          <a:xfrm>
            <a:off x="6126479" y="3030322"/>
            <a:ext cx="2697481" cy="901598"/>
          </a:xfrm>
          <a:prstGeom prst="rect">
            <a:avLst/>
          </a:prstGeom>
          <a:solidFill>
            <a:srgbClr val="05080D">
              <a:alpha val="86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5" name="Shape 17">
            <a:hlinkClick r:id="rId10" invalidUrl="" action="" tgtFrame="" tooltip="" history="1" highlightClick="0" endSnd="0"/>
          </p:cNvPr>
          <p:cNvSpPr/>
          <p:nvPr/>
        </p:nvSpPr>
        <p:spPr>
          <a:xfrm>
            <a:off x="6126479" y="2377439"/>
            <a:ext cx="2697481" cy="1554481"/>
          </a:xfrm>
          <a:prstGeom prst="roundRect">
            <a:avLst>
              <a:gd name="adj" fmla="val 4706"/>
            </a:avLst>
          </a:prstGeom>
          <a:solidFill>
            <a:srgbClr val="FFFFFF">
              <a:alpha val="0"/>
            </a:srgbClr>
          </a:solidFill>
          <a:ln w="15875">
            <a:solidFill>
              <a:srgbClr val="2E9B86">
                <a:alpha val="75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86" name="Shape 18"/>
          <p:cNvSpPr/>
          <p:nvPr/>
        </p:nvSpPr>
        <p:spPr>
          <a:xfrm>
            <a:off x="6126479" y="2377439"/>
            <a:ext cx="2697481" cy="91441"/>
          </a:xfrm>
          <a:prstGeom prst="rect">
            <a:avLst/>
          </a:prstGeom>
          <a:solidFill>
            <a:srgbClr val="2E9B8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7" name="Text 19"/>
          <p:cNvSpPr txBox="1"/>
          <p:nvPr/>
        </p:nvSpPr>
        <p:spPr>
          <a:xfrm>
            <a:off x="6400799" y="2897378"/>
            <a:ext cx="214884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15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1" invalidUrl="" action="" tgtFrame="" tooltip="" history="1" highlightClick="0" endSnd="0"/>
              </a:rPr>
              <a:t>Personal &amp; Healthcare</a:t>
            </a:r>
          </a:p>
          <a:p>
            <a:pPr>
              <a:defRPr sz="900" u="sng">
                <a:solidFill>
                  <a:srgbClr val="E6EC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1" invalidUrl="" action="" tgtFrame="" tooltip="" history="1" highlightClick="0" endSnd="0"/>
              </a:rPr>
              <a:t>View in live deck ↗</a:t>
            </a:r>
          </a:p>
        </p:txBody>
      </p:sp>
      <p:sp>
        <p:nvSpPr>
          <p:cNvPr id="588" name="Text 20"/>
          <p:cNvSpPr txBox="1"/>
          <p:nvPr/>
        </p:nvSpPr>
        <p:spPr>
          <a:xfrm>
            <a:off x="6400799" y="3536696"/>
            <a:ext cx="214884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31 cases</a:t>
            </a:r>
          </a:p>
        </p:txBody>
      </p:sp>
      <p:pic>
        <p:nvPicPr>
          <p:cNvPr id="589" name="Image 3" descr="Image 3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915400" y="2377439"/>
            <a:ext cx="2697480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Shape 21"/>
          <p:cNvSpPr/>
          <p:nvPr/>
        </p:nvSpPr>
        <p:spPr>
          <a:xfrm>
            <a:off x="8915399" y="2377439"/>
            <a:ext cx="2697482" cy="1554481"/>
          </a:xfrm>
          <a:prstGeom prst="rect">
            <a:avLst/>
          </a:prstGeom>
          <a:solidFill>
            <a:srgbClr val="05080D">
              <a:alpha val="68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1" name="Shape 22"/>
          <p:cNvSpPr/>
          <p:nvPr/>
        </p:nvSpPr>
        <p:spPr>
          <a:xfrm>
            <a:off x="8915399" y="3030322"/>
            <a:ext cx="2697482" cy="901598"/>
          </a:xfrm>
          <a:prstGeom prst="rect">
            <a:avLst/>
          </a:prstGeom>
          <a:solidFill>
            <a:srgbClr val="05080D">
              <a:alpha val="86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2" name="Shape 23">
            <a:hlinkClick r:id="rId13" invalidUrl="" action="" tgtFrame="" tooltip="" history="1" highlightClick="0" endSnd="0"/>
          </p:cNvPr>
          <p:cNvSpPr/>
          <p:nvPr/>
        </p:nvSpPr>
        <p:spPr>
          <a:xfrm>
            <a:off x="8915400" y="2377439"/>
            <a:ext cx="2697480" cy="1554481"/>
          </a:xfrm>
          <a:prstGeom prst="roundRect">
            <a:avLst>
              <a:gd name="adj" fmla="val 4706"/>
            </a:avLst>
          </a:prstGeom>
          <a:solidFill>
            <a:srgbClr val="FFFFFF">
              <a:alpha val="0"/>
            </a:srgbClr>
          </a:solidFill>
          <a:ln w="15875">
            <a:solidFill>
              <a:srgbClr val="EFA62E">
                <a:alpha val="75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3" name="Shape 24"/>
          <p:cNvSpPr/>
          <p:nvPr/>
        </p:nvSpPr>
        <p:spPr>
          <a:xfrm>
            <a:off x="8915399" y="2377439"/>
            <a:ext cx="2697482" cy="91441"/>
          </a:xfrm>
          <a:prstGeom prst="rect">
            <a:avLst/>
          </a:prstGeom>
          <a:solidFill>
            <a:srgbClr val="EFA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4" name="Text 25"/>
          <p:cNvSpPr txBox="1"/>
          <p:nvPr/>
        </p:nvSpPr>
        <p:spPr>
          <a:xfrm>
            <a:off x="9189720" y="2783078"/>
            <a:ext cx="2148840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15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4" invalidUrl="" action="" tgtFrame="" tooltip="" history="1" highlightClick="0" endSnd="0"/>
              </a:rPr>
              <a:t>Infrastructure &amp; Engineering</a:t>
            </a:r>
          </a:p>
          <a:p>
            <a:pPr>
              <a:defRPr sz="900" u="sng">
                <a:solidFill>
                  <a:srgbClr val="E6EC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4" invalidUrl="" action="" tgtFrame="" tooltip="" history="1" highlightClick="0" endSnd="0"/>
              </a:rPr>
              <a:t>View in live deck ↗</a:t>
            </a:r>
          </a:p>
        </p:txBody>
      </p:sp>
      <p:sp>
        <p:nvSpPr>
          <p:cNvPr id="595" name="Text 26"/>
          <p:cNvSpPr txBox="1"/>
          <p:nvPr/>
        </p:nvSpPr>
        <p:spPr>
          <a:xfrm>
            <a:off x="9189720" y="3536696"/>
            <a:ext cx="214884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8 cases</a:t>
            </a:r>
          </a:p>
        </p:txBody>
      </p:sp>
      <p:sp>
        <p:nvSpPr>
          <p:cNvPr id="596" name="Shape 27"/>
          <p:cNvSpPr/>
          <p:nvPr/>
        </p:nvSpPr>
        <p:spPr>
          <a:xfrm>
            <a:off x="548640" y="4206240"/>
            <a:ext cx="2697480" cy="1554481"/>
          </a:xfrm>
          <a:prstGeom prst="roundRect">
            <a:avLst>
              <a:gd name="adj" fmla="val 4706"/>
            </a:avLst>
          </a:prstGeom>
          <a:solidFill>
            <a:srgbClr val="0E162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7" name="Shape 28">
            <a:hlinkClick r:id="rId15" invalidUrl="" action="" tgtFrame="" tooltip="" history="1" highlightClick="0" endSnd="0"/>
          </p:cNvPr>
          <p:cNvSpPr/>
          <p:nvPr/>
        </p:nvSpPr>
        <p:spPr>
          <a:xfrm>
            <a:off x="548640" y="4206240"/>
            <a:ext cx="2697480" cy="1554481"/>
          </a:xfrm>
          <a:prstGeom prst="roundRect">
            <a:avLst>
              <a:gd name="adj" fmla="val 4706"/>
            </a:avLst>
          </a:prstGeom>
          <a:solidFill>
            <a:srgbClr val="FFFFFF">
              <a:alpha val="0"/>
            </a:srgbClr>
          </a:solidFill>
          <a:ln w="15875">
            <a:solidFill>
              <a:srgbClr val="8E5BA0">
                <a:alpha val="75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8" name="Shape 29"/>
          <p:cNvSpPr/>
          <p:nvPr/>
        </p:nvSpPr>
        <p:spPr>
          <a:xfrm>
            <a:off x="548639" y="4206240"/>
            <a:ext cx="2697482" cy="91441"/>
          </a:xfrm>
          <a:prstGeom prst="rect">
            <a:avLst/>
          </a:prstGeom>
          <a:solidFill>
            <a:srgbClr val="8E5BA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9" name="Text 30"/>
          <p:cNvSpPr txBox="1"/>
          <p:nvPr/>
        </p:nvSpPr>
        <p:spPr>
          <a:xfrm>
            <a:off x="822960" y="4726177"/>
            <a:ext cx="214884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15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6" invalidUrl="" action="" tgtFrame="" tooltip="" history="1" highlightClick="0" endSnd="0"/>
              </a:rPr>
              <a:t>Building Materials</a:t>
            </a:r>
          </a:p>
          <a:p>
            <a:pPr>
              <a:defRPr sz="900" u="sng">
                <a:solidFill>
                  <a:srgbClr val="E6EC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6" invalidUrl="" action="" tgtFrame="" tooltip="" history="1" highlightClick="0" endSnd="0"/>
              </a:rPr>
              <a:t>View in live deck ↗</a:t>
            </a:r>
          </a:p>
        </p:txBody>
      </p:sp>
      <p:sp>
        <p:nvSpPr>
          <p:cNvPr id="600" name="Text 31"/>
          <p:cNvSpPr txBox="1"/>
          <p:nvPr/>
        </p:nvSpPr>
        <p:spPr>
          <a:xfrm>
            <a:off x="822960" y="5365496"/>
            <a:ext cx="214884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2 cases</a:t>
            </a:r>
          </a:p>
        </p:txBody>
      </p:sp>
      <p:pic>
        <p:nvPicPr>
          <p:cNvPr id="601" name="Image 4" descr="Image 4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337559" y="4206240"/>
            <a:ext cx="269748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Shape 32"/>
          <p:cNvSpPr/>
          <p:nvPr/>
        </p:nvSpPr>
        <p:spPr>
          <a:xfrm>
            <a:off x="3337559" y="4206240"/>
            <a:ext cx="2697481" cy="1554481"/>
          </a:xfrm>
          <a:prstGeom prst="rect">
            <a:avLst/>
          </a:prstGeom>
          <a:solidFill>
            <a:srgbClr val="05080D">
              <a:alpha val="68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03" name="Shape 33"/>
          <p:cNvSpPr/>
          <p:nvPr/>
        </p:nvSpPr>
        <p:spPr>
          <a:xfrm>
            <a:off x="3337559" y="4859122"/>
            <a:ext cx="2697481" cy="901598"/>
          </a:xfrm>
          <a:prstGeom prst="rect">
            <a:avLst/>
          </a:prstGeom>
          <a:solidFill>
            <a:srgbClr val="05080D">
              <a:alpha val="86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04" name="Shape 34">
            <a:hlinkClick r:id="rId18" invalidUrl="" action="" tgtFrame="" tooltip="" history="1" highlightClick="0" endSnd="0"/>
          </p:cNvPr>
          <p:cNvSpPr/>
          <p:nvPr/>
        </p:nvSpPr>
        <p:spPr>
          <a:xfrm>
            <a:off x="3337559" y="4206240"/>
            <a:ext cx="2697481" cy="1554481"/>
          </a:xfrm>
          <a:prstGeom prst="roundRect">
            <a:avLst>
              <a:gd name="adj" fmla="val 4706"/>
            </a:avLst>
          </a:prstGeom>
          <a:solidFill>
            <a:srgbClr val="FFFFFF">
              <a:alpha val="0"/>
            </a:srgbClr>
          </a:solidFill>
          <a:ln w="15875">
            <a:solidFill>
              <a:srgbClr val="E0457E">
                <a:alpha val="75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05" name="Shape 35"/>
          <p:cNvSpPr/>
          <p:nvPr/>
        </p:nvSpPr>
        <p:spPr>
          <a:xfrm>
            <a:off x="3337559" y="4206240"/>
            <a:ext cx="2697481" cy="91441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06" name="Text 36"/>
          <p:cNvSpPr txBox="1"/>
          <p:nvPr/>
        </p:nvSpPr>
        <p:spPr>
          <a:xfrm>
            <a:off x="3611879" y="4726177"/>
            <a:ext cx="214884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15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9" invalidUrl="" action="" tgtFrame="" tooltip="" history="1" highlightClick="0" endSnd="0"/>
              </a:rPr>
              <a:t>Social Impact</a:t>
            </a:r>
          </a:p>
          <a:p>
            <a:pPr>
              <a:defRPr sz="900" u="sng">
                <a:solidFill>
                  <a:srgbClr val="E6EC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9" invalidUrl="" action="" tgtFrame="" tooltip="" history="1" highlightClick="0" endSnd="0"/>
              </a:rPr>
              <a:t>View in live deck ↗</a:t>
            </a:r>
          </a:p>
        </p:txBody>
      </p:sp>
      <p:sp>
        <p:nvSpPr>
          <p:cNvPr id="607" name="Text 37"/>
          <p:cNvSpPr txBox="1"/>
          <p:nvPr/>
        </p:nvSpPr>
        <p:spPr>
          <a:xfrm>
            <a:off x="3611879" y="5365496"/>
            <a:ext cx="214884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6 cases</a:t>
            </a:r>
          </a:p>
        </p:txBody>
      </p:sp>
      <p:pic>
        <p:nvPicPr>
          <p:cNvPr id="608" name="Image 5" descr="Image 5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6126479" y="4206240"/>
            <a:ext cx="269748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Shape 38"/>
          <p:cNvSpPr/>
          <p:nvPr/>
        </p:nvSpPr>
        <p:spPr>
          <a:xfrm>
            <a:off x="6126479" y="4206240"/>
            <a:ext cx="2697481" cy="1554481"/>
          </a:xfrm>
          <a:prstGeom prst="rect">
            <a:avLst/>
          </a:prstGeom>
          <a:solidFill>
            <a:srgbClr val="05080D">
              <a:alpha val="68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10" name="Shape 39"/>
          <p:cNvSpPr/>
          <p:nvPr/>
        </p:nvSpPr>
        <p:spPr>
          <a:xfrm>
            <a:off x="6126479" y="4859122"/>
            <a:ext cx="2697481" cy="901598"/>
          </a:xfrm>
          <a:prstGeom prst="rect">
            <a:avLst/>
          </a:prstGeom>
          <a:solidFill>
            <a:srgbClr val="05080D">
              <a:alpha val="86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11" name="Shape 40">
            <a:hlinkClick r:id="rId21" invalidUrl="" action="" tgtFrame="" tooltip="" history="1" highlightClick="0" endSnd="0"/>
          </p:cNvPr>
          <p:cNvSpPr/>
          <p:nvPr/>
        </p:nvSpPr>
        <p:spPr>
          <a:xfrm>
            <a:off x="6126479" y="4206240"/>
            <a:ext cx="2697481" cy="1554481"/>
          </a:xfrm>
          <a:prstGeom prst="roundRect">
            <a:avLst>
              <a:gd name="adj" fmla="val 4706"/>
            </a:avLst>
          </a:prstGeom>
          <a:solidFill>
            <a:srgbClr val="FFFFFF">
              <a:alpha val="0"/>
            </a:srgbClr>
          </a:solidFill>
          <a:ln w="15875">
            <a:solidFill>
              <a:srgbClr val="F2D63F">
                <a:alpha val="75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12" name="Shape 41"/>
          <p:cNvSpPr/>
          <p:nvPr/>
        </p:nvSpPr>
        <p:spPr>
          <a:xfrm>
            <a:off x="6126479" y="4206240"/>
            <a:ext cx="2697481" cy="91441"/>
          </a:xfrm>
          <a:prstGeom prst="rect">
            <a:avLst/>
          </a:prstGeom>
          <a:solidFill>
            <a:srgbClr val="F2D63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13" name="Text 42"/>
          <p:cNvSpPr txBox="1"/>
          <p:nvPr/>
        </p:nvSpPr>
        <p:spPr>
          <a:xfrm>
            <a:off x="6400799" y="4726177"/>
            <a:ext cx="214884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15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2" invalidUrl="" action="" tgtFrame="" tooltip="" history="1" highlightClick="0" endSnd="0"/>
              </a:rPr>
              <a:t>Others</a:t>
            </a:r>
          </a:p>
          <a:p>
            <a:pPr>
              <a:defRPr sz="900" u="sng">
                <a:solidFill>
                  <a:srgbClr val="E6EC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2" invalidUrl="" action="" tgtFrame="" tooltip="" history="1" highlightClick="0" endSnd="0"/>
              </a:rPr>
              <a:t>View in live deck ↗</a:t>
            </a:r>
          </a:p>
        </p:txBody>
      </p:sp>
      <p:sp>
        <p:nvSpPr>
          <p:cNvPr id="614" name="Text 43"/>
          <p:cNvSpPr txBox="1"/>
          <p:nvPr/>
        </p:nvSpPr>
        <p:spPr>
          <a:xfrm>
            <a:off x="6400799" y="5365496"/>
            <a:ext cx="214884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6 cases</a:t>
            </a:r>
          </a:p>
        </p:txBody>
      </p:sp>
      <p:pic>
        <p:nvPicPr>
          <p:cNvPr id="615" name="Image 6" descr="Image 6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1C9AD6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MADE BY SPARKT - PRODUCTION</a:t>
            </a:r>
          </a:p>
        </p:txBody>
      </p:sp>
      <p:sp>
        <p:nvSpPr>
          <p:cNvPr id="618" name="Text 1"/>
          <p:cNvSpPr txBox="1"/>
          <p:nvPr/>
        </p:nvSpPr>
        <p:spPr>
          <a:xfrm>
            <a:off x="594359" y="864361"/>
            <a:ext cx="10972802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Our in-house production studio</a:t>
            </a:r>
          </a:p>
        </p:txBody>
      </p:sp>
      <p:sp>
        <p:nvSpPr>
          <p:cNvPr id="619" name="Text 2"/>
          <p:cNvSpPr txBox="1"/>
          <p:nvPr/>
        </p:nvSpPr>
        <p:spPr>
          <a:xfrm>
            <a:off x="594360" y="1661034"/>
            <a:ext cx="10881361" cy="335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000"/>
              </a:lnSpc>
              <a:defRPr sz="1400">
                <a:solidFill>
                  <a:srgbClr val="C7D2DD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A full-service film and content team, crafting work across formats, from television to digital, music to on-ground.</a:t>
            </a:r>
          </a:p>
        </p:txBody>
      </p:sp>
      <p:pic>
        <p:nvPicPr>
          <p:cNvPr id="620" name="Image 0" descr="Image 0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8640" y="2514600"/>
            <a:ext cx="5212080" cy="2931796"/>
          </a:xfrm>
          <a:prstGeom prst="rect">
            <a:avLst/>
          </a:prstGeom>
          <a:ln w="12700">
            <a:miter lim="400000"/>
          </a:ln>
        </p:spPr>
      </p:pic>
      <p:sp>
        <p:nvSpPr>
          <p:cNvPr id="621" name="Shape 3">
            <a:hlinkClick r:id="rId3" invalidUrl="" action="" tgtFrame="" tooltip="" history="1" highlightClick="0" endSnd="0"/>
          </p:cNvPr>
          <p:cNvSpPr/>
          <p:nvPr/>
        </p:nvSpPr>
        <p:spPr>
          <a:xfrm>
            <a:off x="2743199" y="3569017"/>
            <a:ext cx="822962" cy="822961"/>
          </a:xfrm>
          <a:prstGeom prst="ellipse">
            <a:avLst/>
          </a:prstGeom>
          <a:solidFill>
            <a:srgbClr val="FFFFFF">
              <a:alpha val="85000"/>
            </a:srgbClr>
          </a:solidFill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22" name="Text 4">
            <a:hlinkClick r:id="rId3" invalidUrl="" action="" tgtFrame="" tooltip="" history="1" highlightClick="0" endSnd="0"/>
          </p:cNvPr>
          <p:cNvSpPr txBox="1"/>
          <p:nvPr/>
        </p:nvSpPr>
        <p:spPr>
          <a:xfrm>
            <a:off x="2788919" y="3797109"/>
            <a:ext cx="73152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2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182D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▶</a:t>
            </a:r>
          </a:p>
        </p:txBody>
      </p:sp>
      <p:sp>
        <p:nvSpPr>
          <p:cNvPr id="623" name="Text 5"/>
          <p:cNvSpPr txBox="1"/>
          <p:nvPr/>
        </p:nvSpPr>
        <p:spPr>
          <a:xfrm>
            <a:off x="594360" y="5546724"/>
            <a:ext cx="512064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Made by sparkt · Showreel</a:t>
            </a:r>
          </a:p>
        </p:txBody>
      </p:sp>
      <p:sp>
        <p:nvSpPr>
          <p:cNvPr id="624" name="Shape 6">
            <a:hlinkClick r:id="rId5" invalidUrl="" action="" tgtFrame="" tooltip="" history="1" highlightClick="0" endSnd="0"/>
          </p:cNvPr>
          <p:cNvSpPr/>
          <p:nvPr/>
        </p:nvSpPr>
        <p:spPr>
          <a:xfrm>
            <a:off x="6126479" y="2514600"/>
            <a:ext cx="2834641" cy="457200"/>
          </a:xfrm>
          <a:prstGeom prst="roundRect">
            <a:avLst>
              <a:gd name="adj" fmla="val 12000"/>
            </a:avLst>
          </a:prstGeom>
          <a:solidFill>
            <a:srgbClr val="0E1622"/>
          </a:solidFill>
          <a:ln w="12700">
            <a:solidFill>
              <a:srgbClr val="FFFFFF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25" name="Text 7"/>
          <p:cNvSpPr txBox="1"/>
          <p:nvPr/>
        </p:nvSpPr>
        <p:spPr>
          <a:xfrm>
            <a:off x="6355079" y="2608580"/>
            <a:ext cx="2468881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TV Ads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   ↗</a:t>
            </a:r>
          </a:p>
        </p:txBody>
      </p:sp>
      <p:sp>
        <p:nvSpPr>
          <p:cNvPr id="626" name="Shape 8">
            <a:hlinkClick r:id="rId6" invalidUrl="" action="" tgtFrame="" tooltip="" history="1" highlightClick="0" endSnd="0"/>
          </p:cNvPr>
          <p:cNvSpPr/>
          <p:nvPr/>
        </p:nvSpPr>
        <p:spPr>
          <a:xfrm>
            <a:off x="9098280" y="2514600"/>
            <a:ext cx="2834641" cy="457200"/>
          </a:xfrm>
          <a:prstGeom prst="roundRect">
            <a:avLst>
              <a:gd name="adj" fmla="val 12000"/>
            </a:avLst>
          </a:prstGeom>
          <a:solidFill>
            <a:srgbClr val="0E1622"/>
          </a:solidFill>
          <a:ln w="12700">
            <a:solidFill>
              <a:srgbClr val="FFFFFF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27" name="Text 9"/>
          <p:cNvSpPr txBox="1"/>
          <p:nvPr/>
        </p:nvSpPr>
        <p:spPr>
          <a:xfrm>
            <a:off x="9326879" y="2608580"/>
            <a:ext cx="2468881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Regional Ads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   ↗</a:t>
            </a:r>
          </a:p>
        </p:txBody>
      </p:sp>
      <p:sp>
        <p:nvSpPr>
          <p:cNvPr id="628" name="Shape 10">
            <a:hlinkClick r:id="rId7" invalidUrl="" action="" tgtFrame="" tooltip="" history="1" highlightClick="0" endSnd="0"/>
          </p:cNvPr>
          <p:cNvSpPr/>
          <p:nvPr/>
        </p:nvSpPr>
        <p:spPr>
          <a:xfrm>
            <a:off x="6126479" y="3081527"/>
            <a:ext cx="2834641" cy="457201"/>
          </a:xfrm>
          <a:prstGeom prst="roundRect">
            <a:avLst>
              <a:gd name="adj" fmla="val 12000"/>
            </a:avLst>
          </a:prstGeom>
          <a:solidFill>
            <a:srgbClr val="0E1622"/>
          </a:solidFill>
          <a:ln w="12700">
            <a:solidFill>
              <a:srgbClr val="FFFFFF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29" name="Text 11"/>
          <p:cNvSpPr txBox="1"/>
          <p:nvPr/>
        </p:nvSpPr>
        <p:spPr>
          <a:xfrm>
            <a:off x="6355079" y="3175507"/>
            <a:ext cx="246888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 invalidUrl="" action="" tgtFrame="" tooltip="" history="1" highlightClick="0" endSnd="0"/>
              </a:rPr>
              <a:t>Stock Ads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 invalidUrl="" action="" tgtFrame="" tooltip="" history="1" highlightClick="0" endSnd="0"/>
              </a:rPr>
              <a:t>   ↗</a:t>
            </a:r>
          </a:p>
        </p:txBody>
      </p:sp>
      <p:sp>
        <p:nvSpPr>
          <p:cNvPr id="630" name="Shape 12">
            <a:hlinkClick r:id="rId8" invalidUrl="" action="" tgtFrame="" tooltip="" history="1" highlightClick="0" endSnd="0"/>
          </p:cNvPr>
          <p:cNvSpPr/>
          <p:nvPr/>
        </p:nvSpPr>
        <p:spPr>
          <a:xfrm>
            <a:off x="9098280" y="3081527"/>
            <a:ext cx="2834641" cy="457201"/>
          </a:xfrm>
          <a:prstGeom prst="roundRect">
            <a:avLst>
              <a:gd name="adj" fmla="val 12000"/>
            </a:avLst>
          </a:prstGeom>
          <a:solidFill>
            <a:srgbClr val="0E1622"/>
          </a:solidFill>
          <a:ln w="12700">
            <a:solidFill>
              <a:srgbClr val="FFFFFF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31" name="Text 13"/>
          <p:cNvSpPr txBox="1"/>
          <p:nvPr/>
        </p:nvSpPr>
        <p:spPr>
          <a:xfrm>
            <a:off x="9326879" y="3175507"/>
            <a:ext cx="246888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 invalidUrl="" action="" tgtFrame="" tooltip="" history="1" highlightClick="0" endSnd="0"/>
              </a:rPr>
              <a:t>Digital Ads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 invalidUrl="" action="" tgtFrame="" tooltip="" history="1" highlightClick="0" endSnd="0"/>
              </a:rPr>
              <a:t>   ↗</a:t>
            </a:r>
          </a:p>
        </p:txBody>
      </p:sp>
      <p:sp>
        <p:nvSpPr>
          <p:cNvPr id="632" name="Shape 14">
            <a:hlinkClick r:id="rId9" invalidUrl="" action="" tgtFrame="" tooltip="" history="1" highlightClick="0" endSnd="0"/>
          </p:cNvPr>
          <p:cNvSpPr/>
          <p:nvPr/>
        </p:nvSpPr>
        <p:spPr>
          <a:xfrm>
            <a:off x="6126479" y="3648455"/>
            <a:ext cx="2834641" cy="457201"/>
          </a:xfrm>
          <a:prstGeom prst="roundRect">
            <a:avLst>
              <a:gd name="adj" fmla="val 12000"/>
            </a:avLst>
          </a:prstGeom>
          <a:solidFill>
            <a:srgbClr val="0E1622"/>
          </a:solidFill>
          <a:ln w="12700">
            <a:solidFill>
              <a:srgbClr val="FFFFFF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33" name="Text 15"/>
          <p:cNvSpPr txBox="1"/>
          <p:nvPr/>
        </p:nvSpPr>
        <p:spPr>
          <a:xfrm>
            <a:off x="6355079" y="3742435"/>
            <a:ext cx="246888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9" invalidUrl="" action="" tgtFrame="" tooltip="" history="1" highlightClick="0" endSnd="0"/>
              </a:rPr>
              <a:t>Corporate &amp; Product AVs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9" invalidUrl="" action="" tgtFrame="" tooltip="" history="1" highlightClick="0" endSnd="0"/>
              </a:rPr>
              <a:t>   ↗</a:t>
            </a:r>
          </a:p>
        </p:txBody>
      </p:sp>
      <p:sp>
        <p:nvSpPr>
          <p:cNvPr id="634" name="Shape 16">
            <a:hlinkClick r:id="rId10" invalidUrl="" action="" tgtFrame="" tooltip="" history="1" highlightClick="0" endSnd="0"/>
          </p:cNvPr>
          <p:cNvSpPr/>
          <p:nvPr/>
        </p:nvSpPr>
        <p:spPr>
          <a:xfrm>
            <a:off x="9098280" y="3648455"/>
            <a:ext cx="2834641" cy="457201"/>
          </a:xfrm>
          <a:prstGeom prst="roundRect">
            <a:avLst>
              <a:gd name="adj" fmla="val 12000"/>
            </a:avLst>
          </a:prstGeom>
          <a:solidFill>
            <a:srgbClr val="0E1622"/>
          </a:solidFill>
          <a:ln w="12700">
            <a:solidFill>
              <a:srgbClr val="FFFFFF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35" name="Text 17"/>
          <p:cNvSpPr txBox="1"/>
          <p:nvPr/>
        </p:nvSpPr>
        <p:spPr>
          <a:xfrm>
            <a:off x="9326879" y="3742435"/>
            <a:ext cx="246888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0" invalidUrl="" action="" tgtFrame="" tooltip="" history="1" highlightClick="0" endSnd="0"/>
              </a:rPr>
              <a:t>Short-form Content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0" invalidUrl="" action="" tgtFrame="" tooltip="" history="1" highlightClick="0" endSnd="0"/>
              </a:rPr>
              <a:t>   ↗</a:t>
            </a:r>
          </a:p>
        </p:txBody>
      </p:sp>
      <p:sp>
        <p:nvSpPr>
          <p:cNvPr id="636" name="Shape 18">
            <a:hlinkClick r:id="rId11" invalidUrl="" action="" tgtFrame="" tooltip="" history="1" highlightClick="0" endSnd="0"/>
          </p:cNvPr>
          <p:cNvSpPr/>
          <p:nvPr/>
        </p:nvSpPr>
        <p:spPr>
          <a:xfrm>
            <a:off x="6126479" y="4215384"/>
            <a:ext cx="2834641" cy="457201"/>
          </a:xfrm>
          <a:prstGeom prst="roundRect">
            <a:avLst>
              <a:gd name="adj" fmla="val 12000"/>
            </a:avLst>
          </a:prstGeom>
          <a:solidFill>
            <a:srgbClr val="0E1622"/>
          </a:solidFill>
          <a:ln w="12700">
            <a:solidFill>
              <a:srgbClr val="FFFFFF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37" name="Text 19"/>
          <p:cNvSpPr txBox="1"/>
          <p:nvPr/>
        </p:nvSpPr>
        <p:spPr>
          <a:xfrm>
            <a:off x="6355079" y="4309364"/>
            <a:ext cx="246888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1" invalidUrl="" action="" tgtFrame="" tooltip="" history="1" highlightClick="0" endSnd="0"/>
              </a:rPr>
              <a:t>Music Videos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1" invalidUrl="" action="" tgtFrame="" tooltip="" history="1" highlightClick="0" endSnd="0"/>
              </a:rPr>
              <a:t>   ↗</a:t>
            </a:r>
          </a:p>
        </p:txBody>
      </p:sp>
      <p:sp>
        <p:nvSpPr>
          <p:cNvPr id="638" name="Shape 20">
            <a:hlinkClick r:id="rId12" invalidUrl="" action="" tgtFrame="" tooltip="" history="1" highlightClick="0" endSnd="0"/>
          </p:cNvPr>
          <p:cNvSpPr/>
          <p:nvPr/>
        </p:nvSpPr>
        <p:spPr>
          <a:xfrm>
            <a:off x="9098280" y="4215384"/>
            <a:ext cx="2834641" cy="457201"/>
          </a:xfrm>
          <a:prstGeom prst="roundRect">
            <a:avLst>
              <a:gd name="adj" fmla="val 12000"/>
            </a:avLst>
          </a:prstGeom>
          <a:solidFill>
            <a:srgbClr val="0E1622"/>
          </a:solidFill>
          <a:ln w="12700">
            <a:solidFill>
              <a:srgbClr val="FFFFFF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39" name="Text 21"/>
          <p:cNvSpPr txBox="1"/>
          <p:nvPr/>
        </p:nvSpPr>
        <p:spPr>
          <a:xfrm>
            <a:off x="9326879" y="4309364"/>
            <a:ext cx="246888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2" invalidUrl="" action="" tgtFrame="" tooltip="" history="1" highlightClick="0" endSnd="0"/>
              </a:rPr>
              <a:t>Podcasts &amp; P2C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2" invalidUrl="" action="" tgtFrame="" tooltip="" history="1" highlightClick="0" endSnd="0"/>
              </a:rPr>
              <a:t>   ↗</a:t>
            </a:r>
          </a:p>
        </p:txBody>
      </p:sp>
      <p:sp>
        <p:nvSpPr>
          <p:cNvPr id="640" name="Shape 22">
            <a:hlinkClick r:id="rId13" invalidUrl="" action="" tgtFrame="" tooltip="" history="1" highlightClick="0" endSnd="0"/>
          </p:cNvPr>
          <p:cNvSpPr/>
          <p:nvPr/>
        </p:nvSpPr>
        <p:spPr>
          <a:xfrm>
            <a:off x="6126479" y="4782311"/>
            <a:ext cx="2834641" cy="457201"/>
          </a:xfrm>
          <a:prstGeom prst="roundRect">
            <a:avLst>
              <a:gd name="adj" fmla="val 12000"/>
            </a:avLst>
          </a:prstGeom>
          <a:solidFill>
            <a:srgbClr val="0E1622"/>
          </a:solidFill>
          <a:ln w="12700">
            <a:solidFill>
              <a:srgbClr val="FFFFFF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41" name="Text 23"/>
          <p:cNvSpPr txBox="1"/>
          <p:nvPr/>
        </p:nvSpPr>
        <p:spPr>
          <a:xfrm>
            <a:off x="6355079" y="4876291"/>
            <a:ext cx="246888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3" invalidUrl="" action="" tgtFrame="" tooltip="" history="1" highlightClick="0" endSnd="0"/>
              </a:rPr>
              <a:t>On-ground Activations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3" invalidUrl="" action="" tgtFrame="" tooltip="" history="1" highlightClick="0" endSnd="0"/>
              </a:rPr>
              <a:t>   ↗</a:t>
            </a:r>
          </a:p>
        </p:txBody>
      </p:sp>
      <p:pic>
        <p:nvPicPr>
          <p:cNvPr id="642" name="Image 1" descr="Image 1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1C9AD6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MADE BY SPARKT - TECHNOLOGY</a:t>
            </a:r>
          </a:p>
        </p:txBody>
      </p:sp>
      <p:sp>
        <p:nvSpPr>
          <p:cNvPr id="645" name="Text 1"/>
          <p:cNvSpPr txBox="1"/>
          <p:nvPr/>
        </p:nvSpPr>
        <p:spPr>
          <a:xfrm>
            <a:off x="594360" y="1205992"/>
            <a:ext cx="12801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Our edge</a:t>
            </a:r>
          </a:p>
        </p:txBody>
      </p:sp>
      <p:sp>
        <p:nvSpPr>
          <p:cNvPr id="646" name="Shape 2"/>
          <p:cNvSpPr/>
          <p:nvPr/>
        </p:nvSpPr>
        <p:spPr>
          <a:xfrm>
            <a:off x="548640" y="1554480"/>
            <a:ext cx="850393" cy="32005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47" name="Text 3"/>
          <p:cNvSpPr txBox="1"/>
          <p:nvPr/>
        </p:nvSpPr>
        <p:spPr>
          <a:xfrm>
            <a:off x="1965959" y="1205992"/>
            <a:ext cx="17373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How we work</a:t>
            </a:r>
          </a:p>
        </p:txBody>
      </p:sp>
      <p:sp>
        <p:nvSpPr>
          <p:cNvPr id="648" name="Text 4"/>
          <p:cNvSpPr txBox="1"/>
          <p:nvPr/>
        </p:nvSpPr>
        <p:spPr>
          <a:xfrm>
            <a:off x="3794760" y="1205992"/>
            <a:ext cx="17830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Capabilities</a:t>
            </a:r>
          </a:p>
        </p:txBody>
      </p:sp>
      <p:sp>
        <p:nvSpPr>
          <p:cNvPr id="649" name="Text 5"/>
          <p:cNvSpPr txBox="1"/>
          <p:nvPr/>
        </p:nvSpPr>
        <p:spPr>
          <a:xfrm>
            <a:off x="5669279" y="1205992"/>
            <a:ext cx="15544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Tech stack</a:t>
            </a:r>
          </a:p>
        </p:txBody>
      </p:sp>
      <p:sp>
        <p:nvSpPr>
          <p:cNvPr id="650" name="Text 6"/>
          <p:cNvSpPr txBox="1"/>
          <p:nvPr/>
        </p:nvSpPr>
        <p:spPr>
          <a:xfrm>
            <a:off x="7315200" y="1205992"/>
            <a:ext cx="192024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Custom builds</a:t>
            </a:r>
          </a:p>
        </p:txBody>
      </p:sp>
      <p:sp>
        <p:nvSpPr>
          <p:cNvPr id="651" name="Shape 7"/>
          <p:cNvSpPr/>
          <p:nvPr/>
        </p:nvSpPr>
        <p:spPr>
          <a:xfrm>
            <a:off x="548639" y="1591055"/>
            <a:ext cx="11064242" cy="1"/>
          </a:xfrm>
          <a:prstGeom prst="line">
            <a:avLst/>
          </a:prstGeom>
          <a:ln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52" name="Text 8"/>
          <p:cNvSpPr txBox="1"/>
          <p:nvPr/>
        </p:nvSpPr>
        <p:spPr>
          <a:xfrm>
            <a:off x="594359" y="1906270"/>
            <a:ext cx="10972802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Why clients build with us</a:t>
            </a:r>
          </a:p>
        </p:txBody>
      </p:sp>
      <p:sp>
        <p:nvSpPr>
          <p:cNvPr id="653" name="Shape 9"/>
          <p:cNvSpPr/>
          <p:nvPr/>
        </p:nvSpPr>
        <p:spPr>
          <a:xfrm>
            <a:off x="548640" y="2697479"/>
            <a:ext cx="5440680" cy="1508761"/>
          </a:xfrm>
          <a:prstGeom prst="roundRect">
            <a:avLst>
              <a:gd name="adj" fmla="val 4848"/>
            </a:avLst>
          </a:prstGeom>
          <a:solidFill>
            <a:srgbClr val="0E1622"/>
          </a:solidFill>
          <a:ln w="1270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54" name="Text 10"/>
          <p:cNvSpPr txBox="1"/>
          <p:nvPr/>
        </p:nvSpPr>
        <p:spPr>
          <a:xfrm>
            <a:off x="868679" y="2960878"/>
            <a:ext cx="480060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Strategy, design and engineering together</a:t>
            </a:r>
          </a:p>
        </p:txBody>
      </p:sp>
      <p:sp>
        <p:nvSpPr>
          <p:cNvPr id="655" name="Text 11"/>
          <p:cNvSpPr txBox="1"/>
          <p:nvPr/>
        </p:nvSpPr>
        <p:spPr>
          <a:xfrm>
            <a:off x="868679" y="3518917"/>
            <a:ext cx="4800602" cy="515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700"/>
              </a:lnSpc>
              <a:defRPr sz="12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The people who understand the problem help shape the product, architect the solution and build it right.</a:t>
            </a:r>
          </a:p>
        </p:txBody>
      </p:sp>
      <p:sp>
        <p:nvSpPr>
          <p:cNvPr id="656" name="Shape 12"/>
          <p:cNvSpPr/>
          <p:nvPr/>
        </p:nvSpPr>
        <p:spPr>
          <a:xfrm>
            <a:off x="6217920" y="2697479"/>
            <a:ext cx="5440680" cy="1508761"/>
          </a:xfrm>
          <a:prstGeom prst="roundRect">
            <a:avLst>
              <a:gd name="adj" fmla="val 4848"/>
            </a:avLst>
          </a:prstGeom>
          <a:solidFill>
            <a:srgbClr val="0E1622"/>
          </a:solidFill>
          <a:ln w="1270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57" name="Text 13"/>
          <p:cNvSpPr txBox="1"/>
          <p:nvPr/>
        </p:nvSpPr>
        <p:spPr>
          <a:xfrm>
            <a:off x="6537960" y="2960878"/>
            <a:ext cx="480060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We don’t just advise. We build.</a:t>
            </a:r>
          </a:p>
        </p:txBody>
      </p:sp>
      <p:sp>
        <p:nvSpPr>
          <p:cNvPr id="658" name="Text 14"/>
          <p:cNvSpPr txBox="1"/>
          <p:nvPr/>
        </p:nvSpPr>
        <p:spPr>
          <a:xfrm>
            <a:off x="6537960" y="3518917"/>
            <a:ext cx="4800601" cy="515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700"/>
              </a:lnSpc>
              <a:defRPr sz="12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A hands-on engineering practice with full-stack capability across web, mobile, cloud, data and AI.</a:t>
            </a:r>
          </a:p>
        </p:txBody>
      </p:sp>
      <p:sp>
        <p:nvSpPr>
          <p:cNvPr id="659" name="Shape 15"/>
          <p:cNvSpPr/>
          <p:nvPr/>
        </p:nvSpPr>
        <p:spPr>
          <a:xfrm>
            <a:off x="548640" y="4389120"/>
            <a:ext cx="5440680" cy="1508761"/>
          </a:xfrm>
          <a:prstGeom prst="roundRect">
            <a:avLst>
              <a:gd name="adj" fmla="val 4848"/>
            </a:avLst>
          </a:prstGeom>
          <a:solidFill>
            <a:srgbClr val="0E1622"/>
          </a:solidFill>
          <a:ln w="1270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60" name="Text 16"/>
          <p:cNvSpPr txBox="1"/>
          <p:nvPr/>
        </p:nvSpPr>
        <p:spPr>
          <a:xfrm>
            <a:off x="868679" y="4652518"/>
            <a:ext cx="480060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Applied AI, built in responsibly</a:t>
            </a:r>
          </a:p>
        </p:txBody>
      </p:sp>
      <p:sp>
        <p:nvSpPr>
          <p:cNvPr id="661" name="Text 17"/>
          <p:cNvSpPr txBox="1"/>
          <p:nvPr/>
        </p:nvSpPr>
        <p:spPr>
          <a:xfrm>
            <a:off x="868679" y="5210557"/>
            <a:ext cx="4800602" cy="515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700"/>
              </a:lnSpc>
              <a:defRPr sz="12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Retrieval, automation, agents and AI workflows designed around the right use case, data and governance.</a:t>
            </a:r>
          </a:p>
        </p:txBody>
      </p:sp>
      <p:sp>
        <p:nvSpPr>
          <p:cNvPr id="662" name="Shape 18"/>
          <p:cNvSpPr/>
          <p:nvPr/>
        </p:nvSpPr>
        <p:spPr>
          <a:xfrm>
            <a:off x="6217920" y="4389120"/>
            <a:ext cx="5440680" cy="1508761"/>
          </a:xfrm>
          <a:prstGeom prst="roundRect">
            <a:avLst>
              <a:gd name="adj" fmla="val 4848"/>
            </a:avLst>
          </a:prstGeom>
          <a:solidFill>
            <a:srgbClr val="0E1622"/>
          </a:solidFill>
          <a:ln w="1270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63" name="Text 19"/>
          <p:cNvSpPr txBox="1"/>
          <p:nvPr/>
        </p:nvSpPr>
        <p:spPr>
          <a:xfrm>
            <a:off x="6537960" y="4652518"/>
            <a:ext cx="480060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End-to-end ownership</a:t>
            </a:r>
          </a:p>
        </p:txBody>
      </p:sp>
      <p:sp>
        <p:nvSpPr>
          <p:cNvPr id="664" name="Text 20"/>
          <p:cNvSpPr txBox="1"/>
          <p:nvPr/>
        </p:nvSpPr>
        <p:spPr>
          <a:xfrm>
            <a:off x="6537960" y="5210557"/>
            <a:ext cx="4800601" cy="515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700"/>
              </a:lnSpc>
              <a:defRPr sz="12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From discovery and architecture to launch, optimisation and scale, led by senior technology teams accountable for outcomes.</a:t>
            </a:r>
          </a:p>
        </p:txBody>
      </p:sp>
      <p:pic>
        <p:nvPicPr>
          <p:cNvPr id="665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1C9AD6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HOW WE PARTNER</a:t>
            </a:r>
          </a:p>
        </p:txBody>
      </p:sp>
      <p:sp>
        <p:nvSpPr>
          <p:cNvPr id="26" name="Text 1"/>
          <p:cNvSpPr txBox="1"/>
          <p:nvPr/>
        </p:nvSpPr>
        <p:spPr>
          <a:xfrm>
            <a:off x="594359" y="864361"/>
            <a:ext cx="10972802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Built around your business.</a:t>
            </a:r>
          </a:p>
        </p:txBody>
      </p:sp>
      <p:sp>
        <p:nvSpPr>
          <p:cNvPr id="27" name="Text 2"/>
          <p:cNvSpPr txBox="1"/>
          <p:nvPr/>
        </p:nvSpPr>
        <p:spPr>
          <a:xfrm>
            <a:off x="594360" y="1706754"/>
            <a:ext cx="10424161" cy="335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000"/>
              </a:lnSpc>
              <a:defRPr sz="1400">
                <a:solidFill>
                  <a:srgbClr val="C7D2DD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We don’t bring a fixed playbook. We build around the category, the consumer, the culture and the business reality.</a:t>
            </a:r>
          </a:p>
        </p:txBody>
      </p:sp>
      <p:sp>
        <p:nvSpPr>
          <p:cNvPr id="28" name="Text 3"/>
          <p:cNvSpPr txBox="1"/>
          <p:nvPr/>
        </p:nvSpPr>
        <p:spPr>
          <a:xfrm>
            <a:off x="594359" y="2565399"/>
            <a:ext cx="6400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300">
                <a:solidFill>
                  <a:srgbClr val="1C9AD6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01</a:t>
            </a:r>
          </a:p>
        </p:txBody>
      </p:sp>
      <p:sp>
        <p:nvSpPr>
          <p:cNvPr id="29" name="Text 4"/>
          <p:cNvSpPr txBox="1"/>
          <p:nvPr/>
        </p:nvSpPr>
        <p:spPr>
          <a:xfrm>
            <a:off x="1371599" y="2606039"/>
            <a:ext cx="457200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Tailored thinking, not one-size-fits-all</a:t>
            </a:r>
          </a:p>
        </p:txBody>
      </p:sp>
      <p:sp>
        <p:nvSpPr>
          <p:cNvPr id="30" name="Text 5"/>
          <p:cNvSpPr txBox="1"/>
          <p:nvPr/>
        </p:nvSpPr>
        <p:spPr>
          <a:xfrm>
            <a:off x="1371599" y="3084068"/>
            <a:ext cx="457200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Every challenge deserves its own approach.</a:t>
            </a:r>
          </a:p>
        </p:txBody>
      </p:sp>
      <p:sp>
        <p:nvSpPr>
          <p:cNvPr id="31" name="Text 6"/>
          <p:cNvSpPr txBox="1"/>
          <p:nvPr/>
        </p:nvSpPr>
        <p:spPr>
          <a:xfrm>
            <a:off x="6172199" y="2565399"/>
            <a:ext cx="64008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300">
                <a:solidFill>
                  <a:srgbClr val="2E9B86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02</a:t>
            </a:r>
          </a:p>
        </p:txBody>
      </p:sp>
      <p:sp>
        <p:nvSpPr>
          <p:cNvPr id="32" name="Text 7"/>
          <p:cNvSpPr txBox="1"/>
          <p:nvPr/>
        </p:nvSpPr>
        <p:spPr>
          <a:xfrm>
            <a:off x="6949439" y="2491739"/>
            <a:ext cx="457200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You know the category. We know how to unlock it.</a:t>
            </a:r>
          </a:p>
        </p:txBody>
      </p:sp>
      <p:sp>
        <p:nvSpPr>
          <p:cNvPr id="33" name="Text 8"/>
          <p:cNvSpPr txBox="1"/>
          <p:nvPr/>
        </p:nvSpPr>
        <p:spPr>
          <a:xfrm>
            <a:off x="6949439" y="3084068"/>
            <a:ext cx="457200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Partnership starts with respect for your expertise.</a:t>
            </a:r>
          </a:p>
        </p:txBody>
      </p:sp>
      <p:sp>
        <p:nvSpPr>
          <p:cNvPr id="34" name="Text 9"/>
          <p:cNvSpPr txBox="1"/>
          <p:nvPr/>
        </p:nvSpPr>
        <p:spPr>
          <a:xfrm>
            <a:off x="594359" y="3891279"/>
            <a:ext cx="6400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300">
                <a:solidFill>
                  <a:srgbClr val="EFA62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35" name="Text 10"/>
          <p:cNvSpPr txBox="1"/>
          <p:nvPr/>
        </p:nvSpPr>
        <p:spPr>
          <a:xfrm>
            <a:off x="1371599" y="3931919"/>
            <a:ext cx="457200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Culture before communication</a:t>
            </a:r>
          </a:p>
        </p:txBody>
      </p:sp>
      <p:sp>
        <p:nvSpPr>
          <p:cNvPr id="36" name="Text 11"/>
          <p:cNvSpPr txBox="1"/>
          <p:nvPr/>
        </p:nvSpPr>
        <p:spPr>
          <a:xfrm>
            <a:off x="1371599" y="4409947"/>
            <a:ext cx="457200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Behaviour and context before the message.</a:t>
            </a:r>
          </a:p>
        </p:txBody>
      </p:sp>
      <p:sp>
        <p:nvSpPr>
          <p:cNvPr id="37" name="Text 12"/>
          <p:cNvSpPr txBox="1"/>
          <p:nvPr/>
        </p:nvSpPr>
        <p:spPr>
          <a:xfrm>
            <a:off x="6172199" y="3891279"/>
            <a:ext cx="64008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300">
                <a:solidFill>
                  <a:srgbClr val="E0562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04</a:t>
            </a:r>
          </a:p>
        </p:txBody>
      </p:sp>
      <p:sp>
        <p:nvSpPr>
          <p:cNvPr id="38" name="Text 13"/>
          <p:cNvSpPr txBox="1"/>
          <p:nvPr/>
        </p:nvSpPr>
        <p:spPr>
          <a:xfrm>
            <a:off x="6949439" y="3931919"/>
            <a:ext cx="45720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Ideas before channels</a:t>
            </a:r>
          </a:p>
        </p:txBody>
      </p:sp>
      <p:sp>
        <p:nvSpPr>
          <p:cNvPr id="39" name="Text 14"/>
          <p:cNvSpPr txBox="1"/>
          <p:nvPr/>
        </p:nvSpPr>
        <p:spPr>
          <a:xfrm>
            <a:off x="6949439" y="4409947"/>
            <a:ext cx="457200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The strategy &amp; idea leads. The channel follows.</a:t>
            </a:r>
          </a:p>
        </p:txBody>
      </p:sp>
      <p:sp>
        <p:nvSpPr>
          <p:cNvPr id="40" name="Text 15"/>
          <p:cNvSpPr txBox="1"/>
          <p:nvPr/>
        </p:nvSpPr>
        <p:spPr>
          <a:xfrm>
            <a:off x="594359" y="5217159"/>
            <a:ext cx="6400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3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05</a:t>
            </a:r>
          </a:p>
        </p:txBody>
      </p:sp>
      <p:sp>
        <p:nvSpPr>
          <p:cNvPr id="41" name="Text 16"/>
          <p:cNvSpPr txBox="1"/>
          <p:nvPr/>
        </p:nvSpPr>
        <p:spPr>
          <a:xfrm>
            <a:off x="1371599" y="5257799"/>
            <a:ext cx="457200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Business outcomes before outputs</a:t>
            </a:r>
          </a:p>
        </p:txBody>
      </p:sp>
      <p:sp>
        <p:nvSpPr>
          <p:cNvPr id="42" name="Text 17"/>
          <p:cNvSpPr txBox="1"/>
          <p:nvPr/>
        </p:nvSpPr>
        <p:spPr>
          <a:xfrm>
            <a:off x="1371599" y="5735827"/>
            <a:ext cx="457200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We solve for growth, trust, clarity and demand.</a:t>
            </a:r>
          </a:p>
        </p:txBody>
      </p:sp>
      <p:sp>
        <p:nvSpPr>
          <p:cNvPr id="43" name="Text 18"/>
          <p:cNvSpPr txBox="1"/>
          <p:nvPr/>
        </p:nvSpPr>
        <p:spPr>
          <a:xfrm>
            <a:off x="6172199" y="5217159"/>
            <a:ext cx="64008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300">
                <a:solidFill>
                  <a:srgbClr val="8E5BA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06</a:t>
            </a:r>
          </a:p>
        </p:txBody>
      </p:sp>
      <p:sp>
        <p:nvSpPr>
          <p:cNvPr id="44" name="Text 19"/>
          <p:cNvSpPr txBox="1"/>
          <p:nvPr/>
        </p:nvSpPr>
        <p:spPr>
          <a:xfrm>
            <a:off x="6949439" y="5257799"/>
            <a:ext cx="45720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Trust makes brave work possible</a:t>
            </a:r>
          </a:p>
        </p:txBody>
      </p:sp>
      <p:sp>
        <p:nvSpPr>
          <p:cNvPr id="45" name="Text 20"/>
          <p:cNvSpPr txBox="1"/>
          <p:nvPr/>
        </p:nvSpPr>
        <p:spPr>
          <a:xfrm>
            <a:off x="6949439" y="5735827"/>
            <a:ext cx="457200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Clear, honest partnership makes the work better.</a:t>
            </a:r>
          </a:p>
        </p:txBody>
      </p:sp>
      <p:pic>
        <p:nvPicPr>
          <p:cNvPr id="46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1C9AD6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MADE BY SPARKT - TECHNOLOGY</a:t>
            </a:r>
          </a:p>
        </p:txBody>
      </p:sp>
      <p:sp>
        <p:nvSpPr>
          <p:cNvPr id="668" name="Text 1"/>
          <p:cNvSpPr txBox="1"/>
          <p:nvPr/>
        </p:nvSpPr>
        <p:spPr>
          <a:xfrm>
            <a:off x="594360" y="1205992"/>
            <a:ext cx="12801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Our edge</a:t>
            </a:r>
          </a:p>
        </p:txBody>
      </p:sp>
      <p:sp>
        <p:nvSpPr>
          <p:cNvPr id="669" name="Text 2"/>
          <p:cNvSpPr txBox="1"/>
          <p:nvPr/>
        </p:nvSpPr>
        <p:spPr>
          <a:xfrm>
            <a:off x="1965959" y="1205992"/>
            <a:ext cx="17373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How we work</a:t>
            </a:r>
          </a:p>
        </p:txBody>
      </p:sp>
      <p:sp>
        <p:nvSpPr>
          <p:cNvPr id="670" name="Shape 3"/>
          <p:cNvSpPr/>
          <p:nvPr/>
        </p:nvSpPr>
        <p:spPr>
          <a:xfrm>
            <a:off x="1920239" y="1554480"/>
            <a:ext cx="1133857" cy="32005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71" name="Text 4"/>
          <p:cNvSpPr txBox="1"/>
          <p:nvPr/>
        </p:nvSpPr>
        <p:spPr>
          <a:xfrm>
            <a:off x="3794760" y="1205992"/>
            <a:ext cx="17830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Capabilities</a:t>
            </a:r>
          </a:p>
        </p:txBody>
      </p:sp>
      <p:sp>
        <p:nvSpPr>
          <p:cNvPr id="672" name="Text 5"/>
          <p:cNvSpPr txBox="1"/>
          <p:nvPr/>
        </p:nvSpPr>
        <p:spPr>
          <a:xfrm>
            <a:off x="5669279" y="1205992"/>
            <a:ext cx="15544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Tech stack</a:t>
            </a:r>
          </a:p>
        </p:txBody>
      </p:sp>
      <p:sp>
        <p:nvSpPr>
          <p:cNvPr id="673" name="Text 6"/>
          <p:cNvSpPr txBox="1"/>
          <p:nvPr/>
        </p:nvSpPr>
        <p:spPr>
          <a:xfrm>
            <a:off x="7315200" y="1205992"/>
            <a:ext cx="192024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Custom builds</a:t>
            </a:r>
          </a:p>
        </p:txBody>
      </p:sp>
      <p:sp>
        <p:nvSpPr>
          <p:cNvPr id="674" name="Shape 7"/>
          <p:cNvSpPr/>
          <p:nvPr/>
        </p:nvSpPr>
        <p:spPr>
          <a:xfrm>
            <a:off x="548639" y="1591055"/>
            <a:ext cx="11064242" cy="1"/>
          </a:xfrm>
          <a:prstGeom prst="line">
            <a:avLst/>
          </a:prstGeom>
          <a:ln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75" name="Text 8"/>
          <p:cNvSpPr txBox="1"/>
          <p:nvPr/>
        </p:nvSpPr>
        <p:spPr>
          <a:xfrm>
            <a:off x="594359" y="1906270"/>
            <a:ext cx="10972802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Our engineering process</a:t>
            </a:r>
          </a:p>
        </p:txBody>
      </p:sp>
      <p:sp>
        <p:nvSpPr>
          <p:cNvPr id="676" name="Shape 9"/>
          <p:cNvSpPr/>
          <p:nvPr/>
        </p:nvSpPr>
        <p:spPr>
          <a:xfrm>
            <a:off x="548640" y="2697479"/>
            <a:ext cx="1755649" cy="1371601"/>
          </a:xfrm>
          <a:prstGeom prst="roundRect">
            <a:avLst>
              <a:gd name="adj" fmla="val 4667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77" name="Text 10"/>
          <p:cNvSpPr txBox="1"/>
          <p:nvPr/>
        </p:nvSpPr>
        <p:spPr>
          <a:xfrm>
            <a:off x="758952" y="2832099"/>
            <a:ext cx="138988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01</a:t>
            </a:r>
          </a:p>
        </p:txBody>
      </p:sp>
      <p:sp>
        <p:nvSpPr>
          <p:cNvPr id="678" name="Text 11"/>
          <p:cNvSpPr txBox="1"/>
          <p:nvPr/>
        </p:nvSpPr>
        <p:spPr>
          <a:xfrm>
            <a:off x="758952" y="3213100"/>
            <a:ext cx="138988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Discover</a:t>
            </a:r>
          </a:p>
        </p:txBody>
      </p:sp>
      <p:sp>
        <p:nvSpPr>
          <p:cNvPr id="679" name="Text 12"/>
          <p:cNvSpPr txBox="1"/>
          <p:nvPr/>
        </p:nvSpPr>
        <p:spPr>
          <a:xfrm>
            <a:off x="758951" y="3550920"/>
            <a:ext cx="135331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Goals, requirements, constraints</a:t>
            </a:r>
          </a:p>
        </p:txBody>
      </p:sp>
      <p:sp>
        <p:nvSpPr>
          <p:cNvPr id="680" name="Shape 13"/>
          <p:cNvSpPr/>
          <p:nvPr/>
        </p:nvSpPr>
        <p:spPr>
          <a:xfrm>
            <a:off x="2395727" y="2697479"/>
            <a:ext cx="1755650" cy="1371601"/>
          </a:xfrm>
          <a:prstGeom prst="roundRect">
            <a:avLst>
              <a:gd name="adj" fmla="val 4667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81" name="Text 14"/>
          <p:cNvSpPr txBox="1"/>
          <p:nvPr/>
        </p:nvSpPr>
        <p:spPr>
          <a:xfrm>
            <a:off x="2606040" y="2832099"/>
            <a:ext cx="138988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02</a:t>
            </a:r>
          </a:p>
        </p:txBody>
      </p:sp>
      <p:sp>
        <p:nvSpPr>
          <p:cNvPr id="682" name="Text 15"/>
          <p:cNvSpPr txBox="1"/>
          <p:nvPr/>
        </p:nvSpPr>
        <p:spPr>
          <a:xfrm>
            <a:off x="2606040" y="3213100"/>
            <a:ext cx="1389889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Architect</a:t>
            </a:r>
          </a:p>
        </p:txBody>
      </p:sp>
      <p:sp>
        <p:nvSpPr>
          <p:cNvPr id="683" name="Text 16"/>
          <p:cNvSpPr txBox="1"/>
          <p:nvPr/>
        </p:nvSpPr>
        <p:spPr>
          <a:xfrm>
            <a:off x="2606040" y="3550920"/>
            <a:ext cx="135331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System design &amp; technical plan</a:t>
            </a:r>
          </a:p>
        </p:txBody>
      </p:sp>
      <p:sp>
        <p:nvSpPr>
          <p:cNvPr id="684" name="Shape 17"/>
          <p:cNvSpPr/>
          <p:nvPr/>
        </p:nvSpPr>
        <p:spPr>
          <a:xfrm>
            <a:off x="4242815" y="2697479"/>
            <a:ext cx="1755649" cy="1371601"/>
          </a:xfrm>
          <a:prstGeom prst="roundRect">
            <a:avLst>
              <a:gd name="adj" fmla="val 4667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85" name="Text 18"/>
          <p:cNvSpPr txBox="1"/>
          <p:nvPr/>
        </p:nvSpPr>
        <p:spPr>
          <a:xfrm>
            <a:off x="4453128" y="2832099"/>
            <a:ext cx="138988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686" name="Text 19"/>
          <p:cNvSpPr txBox="1"/>
          <p:nvPr/>
        </p:nvSpPr>
        <p:spPr>
          <a:xfrm>
            <a:off x="4453128" y="3213100"/>
            <a:ext cx="1389889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Build</a:t>
            </a:r>
          </a:p>
        </p:txBody>
      </p:sp>
      <p:sp>
        <p:nvSpPr>
          <p:cNvPr id="687" name="Text 20"/>
          <p:cNvSpPr txBox="1"/>
          <p:nvPr/>
        </p:nvSpPr>
        <p:spPr>
          <a:xfrm>
            <a:off x="4453128" y="3474720"/>
            <a:ext cx="1353313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Full-stack development in sprints</a:t>
            </a:r>
          </a:p>
        </p:txBody>
      </p:sp>
      <p:sp>
        <p:nvSpPr>
          <p:cNvPr id="688" name="Shape 21"/>
          <p:cNvSpPr/>
          <p:nvPr/>
        </p:nvSpPr>
        <p:spPr>
          <a:xfrm>
            <a:off x="6089903" y="2697479"/>
            <a:ext cx="1755649" cy="1371601"/>
          </a:xfrm>
          <a:prstGeom prst="roundRect">
            <a:avLst>
              <a:gd name="adj" fmla="val 4667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89" name="Text 22"/>
          <p:cNvSpPr txBox="1"/>
          <p:nvPr/>
        </p:nvSpPr>
        <p:spPr>
          <a:xfrm>
            <a:off x="6300216" y="2832099"/>
            <a:ext cx="138988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04</a:t>
            </a:r>
          </a:p>
        </p:txBody>
      </p:sp>
      <p:sp>
        <p:nvSpPr>
          <p:cNvPr id="690" name="Text 23"/>
          <p:cNvSpPr txBox="1"/>
          <p:nvPr/>
        </p:nvSpPr>
        <p:spPr>
          <a:xfrm>
            <a:off x="6300216" y="3213100"/>
            <a:ext cx="1389889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Test</a:t>
            </a:r>
          </a:p>
        </p:txBody>
      </p:sp>
      <p:sp>
        <p:nvSpPr>
          <p:cNvPr id="691" name="Text 24"/>
          <p:cNvSpPr txBox="1"/>
          <p:nvPr/>
        </p:nvSpPr>
        <p:spPr>
          <a:xfrm>
            <a:off x="6300216" y="3550920"/>
            <a:ext cx="135331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QA, performance &amp; security</a:t>
            </a:r>
          </a:p>
        </p:txBody>
      </p:sp>
      <p:sp>
        <p:nvSpPr>
          <p:cNvPr id="692" name="Shape 25"/>
          <p:cNvSpPr/>
          <p:nvPr/>
        </p:nvSpPr>
        <p:spPr>
          <a:xfrm>
            <a:off x="7936992" y="2697479"/>
            <a:ext cx="1755649" cy="1371601"/>
          </a:xfrm>
          <a:prstGeom prst="roundRect">
            <a:avLst>
              <a:gd name="adj" fmla="val 4667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93" name="Text 26"/>
          <p:cNvSpPr txBox="1"/>
          <p:nvPr/>
        </p:nvSpPr>
        <p:spPr>
          <a:xfrm>
            <a:off x="8147303" y="2832099"/>
            <a:ext cx="138988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05</a:t>
            </a:r>
          </a:p>
        </p:txBody>
      </p:sp>
      <p:sp>
        <p:nvSpPr>
          <p:cNvPr id="694" name="Text 27"/>
          <p:cNvSpPr txBox="1"/>
          <p:nvPr/>
        </p:nvSpPr>
        <p:spPr>
          <a:xfrm>
            <a:off x="8147303" y="3213100"/>
            <a:ext cx="1389889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Launch</a:t>
            </a:r>
          </a:p>
        </p:txBody>
      </p:sp>
      <p:sp>
        <p:nvSpPr>
          <p:cNvPr id="695" name="Text 28"/>
          <p:cNvSpPr txBox="1"/>
          <p:nvPr/>
        </p:nvSpPr>
        <p:spPr>
          <a:xfrm>
            <a:off x="8147303" y="3550920"/>
            <a:ext cx="135331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Deploy, harden, go live</a:t>
            </a:r>
          </a:p>
        </p:txBody>
      </p:sp>
      <p:sp>
        <p:nvSpPr>
          <p:cNvPr id="696" name="Shape 29"/>
          <p:cNvSpPr/>
          <p:nvPr/>
        </p:nvSpPr>
        <p:spPr>
          <a:xfrm>
            <a:off x="9784080" y="2697479"/>
            <a:ext cx="1755649" cy="1371601"/>
          </a:xfrm>
          <a:prstGeom prst="roundRect">
            <a:avLst>
              <a:gd name="adj" fmla="val 4667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97" name="Text 30"/>
          <p:cNvSpPr txBox="1"/>
          <p:nvPr/>
        </p:nvSpPr>
        <p:spPr>
          <a:xfrm>
            <a:off x="9994391" y="2832099"/>
            <a:ext cx="138988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06</a:t>
            </a:r>
          </a:p>
        </p:txBody>
      </p:sp>
      <p:sp>
        <p:nvSpPr>
          <p:cNvPr id="698" name="Text 31"/>
          <p:cNvSpPr txBox="1"/>
          <p:nvPr/>
        </p:nvSpPr>
        <p:spPr>
          <a:xfrm>
            <a:off x="9994391" y="3213100"/>
            <a:ext cx="1389889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Evolve</a:t>
            </a:r>
          </a:p>
        </p:txBody>
      </p:sp>
      <p:sp>
        <p:nvSpPr>
          <p:cNvPr id="699" name="Text 32"/>
          <p:cNvSpPr txBox="1"/>
          <p:nvPr/>
        </p:nvSpPr>
        <p:spPr>
          <a:xfrm>
            <a:off x="9994391" y="3550920"/>
            <a:ext cx="135331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Measure, iterate, support</a:t>
            </a:r>
          </a:p>
        </p:txBody>
      </p:sp>
      <p:sp>
        <p:nvSpPr>
          <p:cNvPr id="700" name="Text 33"/>
          <p:cNvSpPr txBox="1"/>
          <p:nvPr/>
        </p:nvSpPr>
        <p:spPr>
          <a:xfrm>
            <a:off x="594360" y="4460240"/>
            <a:ext cx="996696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300" sz="12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ENGAGEMENT MODELS</a:t>
            </a:r>
          </a:p>
        </p:txBody>
      </p:sp>
      <p:sp>
        <p:nvSpPr>
          <p:cNvPr id="701" name="Shape 34"/>
          <p:cNvSpPr/>
          <p:nvPr/>
        </p:nvSpPr>
        <p:spPr>
          <a:xfrm rot="2700000">
            <a:off x="548640" y="4892040"/>
            <a:ext cx="128017" cy="128017"/>
          </a:xfrm>
          <a:prstGeom prst="rect">
            <a:avLst/>
          </a:prstGeom>
          <a:solidFill>
            <a:srgbClr val="1C9AD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02" name="Text 35"/>
          <p:cNvSpPr txBox="1"/>
          <p:nvPr/>
        </p:nvSpPr>
        <p:spPr>
          <a:xfrm>
            <a:off x="868679" y="4806949"/>
            <a:ext cx="3200402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Fixed scope</a:t>
            </a:r>
          </a:p>
        </p:txBody>
      </p:sp>
      <p:sp>
        <p:nvSpPr>
          <p:cNvPr id="703" name="Text 36"/>
          <p:cNvSpPr txBox="1"/>
          <p:nvPr/>
        </p:nvSpPr>
        <p:spPr>
          <a:xfrm>
            <a:off x="868679" y="5193538"/>
            <a:ext cx="3200402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Defined deliverables &amp; timeline</a:t>
            </a:r>
          </a:p>
        </p:txBody>
      </p:sp>
      <p:sp>
        <p:nvSpPr>
          <p:cNvPr id="704" name="Shape 37"/>
          <p:cNvSpPr/>
          <p:nvPr/>
        </p:nvSpPr>
        <p:spPr>
          <a:xfrm rot="2700000">
            <a:off x="4251959" y="4892040"/>
            <a:ext cx="128017" cy="128017"/>
          </a:xfrm>
          <a:prstGeom prst="rect">
            <a:avLst/>
          </a:prstGeom>
          <a:solidFill>
            <a:srgbClr val="1C9AD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05" name="Text 38"/>
          <p:cNvSpPr txBox="1"/>
          <p:nvPr/>
        </p:nvSpPr>
        <p:spPr>
          <a:xfrm>
            <a:off x="4571999" y="4806949"/>
            <a:ext cx="3200402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Dedicated pod</a:t>
            </a:r>
          </a:p>
        </p:txBody>
      </p:sp>
      <p:sp>
        <p:nvSpPr>
          <p:cNvPr id="706" name="Text 39"/>
          <p:cNvSpPr txBox="1"/>
          <p:nvPr/>
        </p:nvSpPr>
        <p:spPr>
          <a:xfrm>
            <a:off x="4571999" y="5193538"/>
            <a:ext cx="3200402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An embedded team that scales</a:t>
            </a:r>
          </a:p>
        </p:txBody>
      </p:sp>
      <p:sp>
        <p:nvSpPr>
          <p:cNvPr id="707" name="Shape 40"/>
          <p:cNvSpPr/>
          <p:nvPr/>
        </p:nvSpPr>
        <p:spPr>
          <a:xfrm rot="2700000">
            <a:off x="7955280" y="4892040"/>
            <a:ext cx="128017" cy="128017"/>
          </a:xfrm>
          <a:prstGeom prst="rect">
            <a:avLst/>
          </a:prstGeom>
          <a:solidFill>
            <a:srgbClr val="1C9AD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08" name="Text 41"/>
          <p:cNvSpPr txBox="1"/>
          <p:nvPr/>
        </p:nvSpPr>
        <p:spPr>
          <a:xfrm>
            <a:off x="8275319" y="4806949"/>
            <a:ext cx="3200402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Staff augmentation</a:t>
            </a:r>
          </a:p>
        </p:txBody>
      </p:sp>
      <p:sp>
        <p:nvSpPr>
          <p:cNvPr id="709" name="Text 42"/>
          <p:cNvSpPr txBox="1"/>
          <p:nvPr/>
        </p:nvSpPr>
        <p:spPr>
          <a:xfrm>
            <a:off x="8275319" y="5193538"/>
            <a:ext cx="3200402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Senior engineers in your stack</a:t>
            </a:r>
          </a:p>
        </p:txBody>
      </p:sp>
      <p:pic>
        <p:nvPicPr>
          <p:cNvPr id="710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1C9AD6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MADE BY SPARKT - TECHNOLOGY</a:t>
            </a:r>
          </a:p>
        </p:txBody>
      </p:sp>
      <p:sp>
        <p:nvSpPr>
          <p:cNvPr id="713" name="Text 1"/>
          <p:cNvSpPr txBox="1"/>
          <p:nvPr/>
        </p:nvSpPr>
        <p:spPr>
          <a:xfrm>
            <a:off x="594360" y="1205992"/>
            <a:ext cx="12801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Our edge</a:t>
            </a:r>
          </a:p>
        </p:txBody>
      </p:sp>
      <p:sp>
        <p:nvSpPr>
          <p:cNvPr id="714" name="Text 2"/>
          <p:cNvSpPr txBox="1"/>
          <p:nvPr/>
        </p:nvSpPr>
        <p:spPr>
          <a:xfrm>
            <a:off x="1965959" y="1205992"/>
            <a:ext cx="17373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How we work</a:t>
            </a:r>
          </a:p>
        </p:txBody>
      </p:sp>
      <p:sp>
        <p:nvSpPr>
          <p:cNvPr id="715" name="Text 3"/>
          <p:cNvSpPr txBox="1"/>
          <p:nvPr/>
        </p:nvSpPr>
        <p:spPr>
          <a:xfrm>
            <a:off x="3794760" y="1205992"/>
            <a:ext cx="17830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Capabilities</a:t>
            </a:r>
          </a:p>
        </p:txBody>
      </p:sp>
      <p:sp>
        <p:nvSpPr>
          <p:cNvPr id="716" name="Shape 4"/>
          <p:cNvSpPr/>
          <p:nvPr/>
        </p:nvSpPr>
        <p:spPr>
          <a:xfrm>
            <a:off x="3749040" y="1554480"/>
            <a:ext cx="1162203" cy="32005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17" name="Text 5"/>
          <p:cNvSpPr txBox="1"/>
          <p:nvPr/>
        </p:nvSpPr>
        <p:spPr>
          <a:xfrm>
            <a:off x="5669279" y="1205992"/>
            <a:ext cx="15544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Tech stack</a:t>
            </a:r>
          </a:p>
        </p:txBody>
      </p:sp>
      <p:sp>
        <p:nvSpPr>
          <p:cNvPr id="718" name="Text 6"/>
          <p:cNvSpPr txBox="1"/>
          <p:nvPr/>
        </p:nvSpPr>
        <p:spPr>
          <a:xfrm>
            <a:off x="7315200" y="1205992"/>
            <a:ext cx="192024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Custom builds</a:t>
            </a:r>
          </a:p>
        </p:txBody>
      </p:sp>
      <p:sp>
        <p:nvSpPr>
          <p:cNvPr id="719" name="Shape 7"/>
          <p:cNvSpPr/>
          <p:nvPr/>
        </p:nvSpPr>
        <p:spPr>
          <a:xfrm>
            <a:off x="548639" y="1591055"/>
            <a:ext cx="11064242" cy="1"/>
          </a:xfrm>
          <a:prstGeom prst="line">
            <a:avLst/>
          </a:prstGeom>
          <a:ln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20" name="Text 8"/>
          <p:cNvSpPr txBox="1"/>
          <p:nvPr/>
        </p:nvSpPr>
        <p:spPr>
          <a:xfrm>
            <a:off x="594359" y="1906270"/>
            <a:ext cx="10972802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Our capabilities</a:t>
            </a:r>
          </a:p>
        </p:txBody>
      </p:sp>
      <p:sp>
        <p:nvSpPr>
          <p:cNvPr id="721" name="Shape 9"/>
          <p:cNvSpPr/>
          <p:nvPr/>
        </p:nvSpPr>
        <p:spPr>
          <a:xfrm>
            <a:off x="548640" y="2697479"/>
            <a:ext cx="3566160" cy="1691641"/>
          </a:xfrm>
          <a:prstGeom prst="roundRect">
            <a:avLst>
              <a:gd name="adj" fmla="val 4324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22" name="Shape 10"/>
          <p:cNvSpPr/>
          <p:nvPr/>
        </p:nvSpPr>
        <p:spPr>
          <a:xfrm rot="2700000">
            <a:off x="777240" y="2953511"/>
            <a:ext cx="118872" cy="118872"/>
          </a:xfrm>
          <a:prstGeom prst="rect">
            <a:avLst/>
          </a:prstGeom>
          <a:solidFill>
            <a:srgbClr val="1C9AD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23" name="Text 11"/>
          <p:cNvSpPr txBox="1"/>
          <p:nvPr/>
        </p:nvSpPr>
        <p:spPr>
          <a:xfrm>
            <a:off x="1033271" y="2868422"/>
            <a:ext cx="2834642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Web Platforms</a:t>
            </a:r>
          </a:p>
        </p:txBody>
      </p:sp>
      <p:sp>
        <p:nvSpPr>
          <p:cNvPr id="724" name="Text 12"/>
          <p:cNvSpPr txBox="1"/>
          <p:nvPr/>
        </p:nvSpPr>
        <p:spPr>
          <a:xfrm>
            <a:off x="850391" y="3264408"/>
            <a:ext cx="3017522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Enterprise websites &amp; portals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Corporate / brand / product sites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Headless &amp; traditional CMS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Web apps &amp; dashboards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Accessibility &amp; performance</a:t>
            </a:r>
          </a:p>
        </p:txBody>
      </p:sp>
      <p:sp>
        <p:nvSpPr>
          <p:cNvPr id="725" name="Shape 13"/>
          <p:cNvSpPr/>
          <p:nvPr/>
        </p:nvSpPr>
        <p:spPr>
          <a:xfrm>
            <a:off x="4251959" y="2697479"/>
            <a:ext cx="3566161" cy="1691641"/>
          </a:xfrm>
          <a:prstGeom prst="roundRect">
            <a:avLst>
              <a:gd name="adj" fmla="val 4324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26" name="Shape 14"/>
          <p:cNvSpPr/>
          <p:nvPr/>
        </p:nvSpPr>
        <p:spPr>
          <a:xfrm rot="2700000">
            <a:off x="4480560" y="2953511"/>
            <a:ext cx="118872" cy="118872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27" name="Text 15"/>
          <p:cNvSpPr txBox="1"/>
          <p:nvPr/>
        </p:nvSpPr>
        <p:spPr>
          <a:xfrm>
            <a:off x="4736591" y="2868422"/>
            <a:ext cx="283464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Mobile Apps</a:t>
            </a:r>
          </a:p>
        </p:txBody>
      </p:sp>
      <p:sp>
        <p:nvSpPr>
          <p:cNvPr id="728" name="Text 16"/>
          <p:cNvSpPr txBox="1"/>
          <p:nvPr/>
        </p:nvSpPr>
        <p:spPr>
          <a:xfrm>
            <a:off x="4553711" y="3264408"/>
            <a:ext cx="3017521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Native, iOS &amp; Android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Cross-platform (RN / Flutter)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App architecture &amp; APIs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Prototype to store launch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Performance &amp; quality</a:t>
            </a:r>
          </a:p>
        </p:txBody>
      </p:sp>
      <p:sp>
        <p:nvSpPr>
          <p:cNvPr id="729" name="Shape 17"/>
          <p:cNvSpPr/>
          <p:nvPr/>
        </p:nvSpPr>
        <p:spPr>
          <a:xfrm>
            <a:off x="7955280" y="2697479"/>
            <a:ext cx="3566161" cy="1691641"/>
          </a:xfrm>
          <a:prstGeom prst="roundRect">
            <a:avLst>
              <a:gd name="adj" fmla="val 4324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30" name="Shape 18"/>
          <p:cNvSpPr/>
          <p:nvPr/>
        </p:nvSpPr>
        <p:spPr>
          <a:xfrm rot="2700000">
            <a:off x="8183880" y="2953511"/>
            <a:ext cx="118872" cy="118872"/>
          </a:xfrm>
          <a:prstGeom prst="rect">
            <a:avLst/>
          </a:prstGeom>
          <a:solidFill>
            <a:srgbClr val="2E9B8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31" name="Text 19"/>
          <p:cNvSpPr txBox="1"/>
          <p:nvPr/>
        </p:nvSpPr>
        <p:spPr>
          <a:xfrm>
            <a:off x="8439912" y="2868422"/>
            <a:ext cx="283464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Data &amp; Analytics</a:t>
            </a:r>
          </a:p>
        </p:txBody>
      </p:sp>
      <p:sp>
        <p:nvSpPr>
          <p:cNvPr id="732" name="Text 20"/>
          <p:cNvSpPr txBox="1"/>
          <p:nvPr/>
        </p:nvSpPr>
        <p:spPr>
          <a:xfrm>
            <a:off x="8257031" y="3264408"/>
            <a:ext cx="3017521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Data pipelines &amp; ETL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Warehousing &amp; modelling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Dashboards &amp; reporting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Decision &amp; ops tooling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Quality &amp; governance</a:t>
            </a:r>
          </a:p>
        </p:txBody>
      </p:sp>
      <p:sp>
        <p:nvSpPr>
          <p:cNvPr id="733" name="Shape 21"/>
          <p:cNvSpPr/>
          <p:nvPr/>
        </p:nvSpPr>
        <p:spPr>
          <a:xfrm>
            <a:off x="548640" y="4526279"/>
            <a:ext cx="3566160" cy="1691641"/>
          </a:xfrm>
          <a:prstGeom prst="roundRect">
            <a:avLst>
              <a:gd name="adj" fmla="val 4324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34" name="Shape 22"/>
          <p:cNvSpPr/>
          <p:nvPr/>
        </p:nvSpPr>
        <p:spPr>
          <a:xfrm rot="2700000">
            <a:off x="777240" y="4782311"/>
            <a:ext cx="118872" cy="118872"/>
          </a:xfrm>
          <a:prstGeom prst="rect">
            <a:avLst/>
          </a:prstGeom>
          <a:solidFill>
            <a:srgbClr val="EFA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35" name="Text 23"/>
          <p:cNvSpPr txBox="1"/>
          <p:nvPr/>
        </p:nvSpPr>
        <p:spPr>
          <a:xfrm>
            <a:off x="1033271" y="4697221"/>
            <a:ext cx="2834642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AR &amp; Experiential</a:t>
            </a:r>
          </a:p>
        </p:txBody>
      </p:sp>
      <p:sp>
        <p:nvSpPr>
          <p:cNvPr id="736" name="Text 24"/>
          <p:cNvSpPr txBox="1"/>
          <p:nvPr/>
        </p:nvSpPr>
        <p:spPr>
          <a:xfrm>
            <a:off x="850391" y="5093208"/>
            <a:ext cx="3017522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Web AR experiences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Instagram / Facebook AR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Interactive microsites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Real-time &amp; 3D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Event &amp; activation tech</a:t>
            </a:r>
          </a:p>
        </p:txBody>
      </p:sp>
      <p:sp>
        <p:nvSpPr>
          <p:cNvPr id="737" name="Shape 25"/>
          <p:cNvSpPr/>
          <p:nvPr/>
        </p:nvSpPr>
        <p:spPr>
          <a:xfrm>
            <a:off x="4251959" y="4526279"/>
            <a:ext cx="3566161" cy="1691641"/>
          </a:xfrm>
          <a:prstGeom prst="roundRect">
            <a:avLst>
              <a:gd name="adj" fmla="val 4324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38" name="Shape 26"/>
          <p:cNvSpPr/>
          <p:nvPr/>
        </p:nvSpPr>
        <p:spPr>
          <a:xfrm rot="2700000">
            <a:off x="4480560" y="4782311"/>
            <a:ext cx="118872" cy="118872"/>
          </a:xfrm>
          <a:prstGeom prst="rect">
            <a:avLst/>
          </a:prstGeom>
          <a:solidFill>
            <a:srgbClr val="E05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39" name="Text 27"/>
          <p:cNvSpPr txBox="1"/>
          <p:nvPr/>
        </p:nvSpPr>
        <p:spPr>
          <a:xfrm>
            <a:off x="4736591" y="4697221"/>
            <a:ext cx="283464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Cloud &amp; DevOps</a:t>
            </a:r>
          </a:p>
        </p:txBody>
      </p:sp>
      <p:sp>
        <p:nvSpPr>
          <p:cNvPr id="740" name="Text 28"/>
          <p:cNvSpPr txBox="1"/>
          <p:nvPr/>
        </p:nvSpPr>
        <p:spPr>
          <a:xfrm>
            <a:off x="4553711" y="5093208"/>
            <a:ext cx="3017521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Cloud hosting &amp; migration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Infrastructure as code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CI/CD &amp; release automation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Monitoring &amp; observability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Reliability &amp; cost control</a:t>
            </a:r>
          </a:p>
        </p:txBody>
      </p:sp>
      <p:sp>
        <p:nvSpPr>
          <p:cNvPr id="741" name="Shape 29"/>
          <p:cNvSpPr/>
          <p:nvPr/>
        </p:nvSpPr>
        <p:spPr>
          <a:xfrm>
            <a:off x="7955280" y="4526279"/>
            <a:ext cx="3566161" cy="1691641"/>
          </a:xfrm>
          <a:prstGeom prst="roundRect">
            <a:avLst>
              <a:gd name="adj" fmla="val 4324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42" name="Shape 30"/>
          <p:cNvSpPr/>
          <p:nvPr/>
        </p:nvSpPr>
        <p:spPr>
          <a:xfrm rot="2700000">
            <a:off x="8183880" y="4782311"/>
            <a:ext cx="118872" cy="118872"/>
          </a:xfrm>
          <a:prstGeom prst="rect">
            <a:avLst/>
          </a:prstGeom>
          <a:solidFill>
            <a:srgbClr val="8E5BA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43" name="Text 31"/>
          <p:cNvSpPr txBox="1"/>
          <p:nvPr/>
        </p:nvSpPr>
        <p:spPr>
          <a:xfrm>
            <a:off x="8439912" y="4697221"/>
            <a:ext cx="283464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AI &amp; Automation</a:t>
            </a:r>
          </a:p>
        </p:txBody>
      </p:sp>
      <p:sp>
        <p:nvSpPr>
          <p:cNvPr id="744" name="Text 32"/>
          <p:cNvSpPr txBox="1"/>
          <p:nvPr/>
        </p:nvSpPr>
        <p:spPr>
          <a:xfrm>
            <a:off x="8257031" y="5093208"/>
            <a:ext cx="3017521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LLM &amp; RAG systems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Agents &amp; assistants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Intelligent process automation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Connectors &amp; integrations (MCP)</a:t>
            </a:r>
          </a:p>
          <a:p>
            <a:pPr marL="127000" indent="-127000">
              <a:spcBef>
                <a:spcPts val="200"/>
              </a:spcBef>
              <a:buSzPct val="100000"/>
              <a:buChar char="•"/>
              <a:defRPr sz="10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Governed, source-cited AI</a:t>
            </a:r>
          </a:p>
        </p:txBody>
      </p:sp>
      <p:pic>
        <p:nvPicPr>
          <p:cNvPr id="745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1C9AD6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MADE BY SPARKT - TECHNOLOGY</a:t>
            </a:r>
          </a:p>
        </p:txBody>
      </p:sp>
      <p:sp>
        <p:nvSpPr>
          <p:cNvPr id="748" name="Text 1"/>
          <p:cNvSpPr txBox="1"/>
          <p:nvPr/>
        </p:nvSpPr>
        <p:spPr>
          <a:xfrm>
            <a:off x="594360" y="1205992"/>
            <a:ext cx="12801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Our edge</a:t>
            </a:r>
          </a:p>
        </p:txBody>
      </p:sp>
      <p:sp>
        <p:nvSpPr>
          <p:cNvPr id="749" name="Text 2"/>
          <p:cNvSpPr txBox="1"/>
          <p:nvPr/>
        </p:nvSpPr>
        <p:spPr>
          <a:xfrm>
            <a:off x="1965959" y="1205992"/>
            <a:ext cx="17373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How we work</a:t>
            </a:r>
          </a:p>
        </p:txBody>
      </p:sp>
      <p:sp>
        <p:nvSpPr>
          <p:cNvPr id="750" name="Text 3"/>
          <p:cNvSpPr txBox="1"/>
          <p:nvPr/>
        </p:nvSpPr>
        <p:spPr>
          <a:xfrm>
            <a:off x="3794760" y="1205992"/>
            <a:ext cx="17830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Capabilities</a:t>
            </a:r>
          </a:p>
        </p:txBody>
      </p:sp>
      <p:sp>
        <p:nvSpPr>
          <p:cNvPr id="751" name="Text 4"/>
          <p:cNvSpPr txBox="1"/>
          <p:nvPr/>
        </p:nvSpPr>
        <p:spPr>
          <a:xfrm>
            <a:off x="5669279" y="1205992"/>
            <a:ext cx="15544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Tech stack</a:t>
            </a:r>
          </a:p>
        </p:txBody>
      </p:sp>
      <p:sp>
        <p:nvSpPr>
          <p:cNvPr id="752" name="Shape 5"/>
          <p:cNvSpPr/>
          <p:nvPr/>
        </p:nvSpPr>
        <p:spPr>
          <a:xfrm>
            <a:off x="5623559" y="1554480"/>
            <a:ext cx="1020471" cy="32005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53" name="Text 6"/>
          <p:cNvSpPr txBox="1"/>
          <p:nvPr/>
        </p:nvSpPr>
        <p:spPr>
          <a:xfrm>
            <a:off x="7315200" y="1205992"/>
            <a:ext cx="192024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Custom builds</a:t>
            </a:r>
          </a:p>
        </p:txBody>
      </p:sp>
      <p:sp>
        <p:nvSpPr>
          <p:cNvPr id="754" name="Shape 7"/>
          <p:cNvSpPr/>
          <p:nvPr/>
        </p:nvSpPr>
        <p:spPr>
          <a:xfrm>
            <a:off x="548639" y="1591055"/>
            <a:ext cx="11064242" cy="1"/>
          </a:xfrm>
          <a:prstGeom prst="line">
            <a:avLst/>
          </a:prstGeom>
          <a:ln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55" name="Text 8"/>
          <p:cNvSpPr txBox="1"/>
          <p:nvPr/>
        </p:nvSpPr>
        <p:spPr>
          <a:xfrm>
            <a:off x="594359" y="1906270"/>
            <a:ext cx="10972802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The tools we build with</a:t>
            </a:r>
          </a:p>
        </p:txBody>
      </p:sp>
      <p:sp>
        <p:nvSpPr>
          <p:cNvPr id="756" name="Shape 9"/>
          <p:cNvSpPr/>
          <p:nvPr/>
        </p:nvSpPr>
        <p:spPr>
          <a:xfrm>
            <a:off x="548640" y="2697479"/>
            <a:ext cx="3566160" cy="1737361"/>
          </a:xfrm>
          <a:prstGeom prst="roundRect">
            <a:avLst>
              <a:gd name="adj" fmla="val 4211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57" name="Shape 10"/>
          <p:cNvSpPr/>
          <p:nvPr/>
        </p:nvSpPr>
        <p:spPr>
          <a:xfrm rot="2700000">
            <a:off x="777240" y="2935223"/>
            <a:ext cx="109729" cy="109729"/>
          </a:xfrm>
          <a:prstGeom prst="rect">
            <a:avLst/>
          </a:prstGeom>
          <a:solidFill>
            <a:srgbClr val="1C9AD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58" name="Text 11"/>
          <p:cNvSpPr txBox="1"/>
          <p:nvPr/>
        </p:nvSpPr>
        <p:spPr>
          <a:xfrm>
            <a:off x="1014983" y="2850133"/>
            <a:ext cx="2926082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Frontend &amp; Web</a:t>
            </a:r>
          </a:p>
        </p:txBody>
      </p:sp>
      <p:sp>
        <p:nvSpPr>
          <p:cNvPr id="759" name="Text 12"/>
          <p:cNvSpPr txBox="1"/>
          <p:nvPr/>
        </p:nvSpPr>
        <p:spPr>
          <a:xfrm>
            <a:off x="850391" y="3522663"/>
            <a:ext cx="3017522" cy="535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800"/>
              </a:lnSpc>
              <a:defRPr sz="1100">
                <a:solidFill>
                  <a:srgbClr val="C7D2DD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React    Next.js    TypeScript    Tailwind    Vite    HTML / CSS</a:t>
            </a:r>
          </a:p>
        </p:txBody>
      </p:sp>
      <p:sp>
        <p:nvSpPr>
          <p:cNvPr id="760" name="Shape 13"/>
          <p:cNvSpPr/>
          <p:nvPr/>
        </p:nvSpPr>
        <p:spPr>
          <a:xfrm>
            <a:off x="4251959" y="2697479"/>
            <a:ext cx="3566161" cy="1737361"/>
          </a:xfrm>
          <a:prstGeom prst="roundRect">
            <a:avLst>
              <a:gd name="adj" fmla="val 4211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61" name="Shape 14"/>
          <p:cNvSpPr/>
          <p:nvPr/>
        </p:nvSpPr>
        <p:spPr>
          <a:xfrm rot="2700000">
            <a:off x="4480559" y="2935223"/>
            <a:ext cx="109729" cy="109729"/>
          </a:xfrm>
          <a:prstGeom prst="rect">
            <a:avLst/>
          </a:prstGeom>
          <a:solidFill>
            <a:srgbClr val="2E9B8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62" name="Text 15"/>
          <p:cNvSpPr txBox="1"/>
          <p:nvPr/>
        </p:nvSpPr>
        <p:spPr>
          <a:xfrm>
            <a:off x="4718304" y="2850133"/>
            <a:ext cx="292608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Backend &amp; APIs</a:t>
            </a:r>
          </a:p>
        </p:txBody>
      </p:sp>
      <p:sp>
        <p:nvSpPr>
          <p:cNvPr id="763" name="Text 16"/>
          <p:cNvSpPr txBox="1"/>
          <p:nvPr/>
        </p:nvSpPr>
        <p:spPr>
          <a:xfrm>
            <a:off x="4553711" y="3408363"/>
            <a:ext cx="3017521" cy="763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800"/>
              </a:lnSpc>
              <a:defRPr sz="1100">
                <a:solidFill>
                  <a:srgbClr val="C7D2DD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Node.js    Python    .NET    C#    REST / GraphQL    PostgreSQL    Redis    Microservices</a:t>
            </a:r>
          </a:p>
        </p:txBody>
      </p:sp>
      <p:sp>
        <p:nvSpPr>
          <p:cNvPr id="764" name="Shape 17"/>
          <p:cNvSpPr/>
          <p:nvPr/>
        </p:nvSpPr>
        <p:spPr>
          <a:xfrm>
            <a:off x="7955280" y="2697479"/>
            <a:ext cx="3566161" cy="1737361"/>
          </a:xfrm>
          <a:prstGeom prst="roundRect">
            <a:avLst>
              <a:gd name="adj" fmla="val 4211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65" name="Shape 18"/>
          <p:cNvSpPr/>
          <p:nvPr/>
        </p:nvSpPr>
        <p:spPr>
          <a:xfrm rot="2700000">
            <a:off x="8183880" y="2935223"/>
            <a:ext cx="109729" cy="109729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66" name="Text 19"/>
          <p:cNvSpPr txBox="1"/>
          <p:nvPr/>
        </p:nvSpPr>
        <p:spPr>
          <a:xfrm>
            <a:off x="8421624" y="2850133"/>
            <a:ext cx="292608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Mobile</a:t>
            </a:r>
          </a:p>
        </p:txBody>
      </p:sp>
      <p:sp>
        <p:nvSpPr>
          <p:cNvPr id="767" name="Text 20"/>
          <p:cNvSpPr txBox="1"/>
          <p:nvPr/>
        </p:nvSpPr>
        <p:spPr>
          <a:xfrm>
            <a:off x="8257031" y="3522663"/>
            <a:ext cx="3017521" cy="535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800"/>
              </a:lnSpc>
              <a:defRPr sz="1100">
                <a:solidFill>
                  <a:srgbClr val="C7D2DD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Swift (iOS)    Kotlin (Android)    React Native    Flutter</a:t>
            </a:r>
          </a:p>
        </p:txBody>
      </p:sp>
      <p:sp>
        <p:nvSpPr>
          <p:cNvPr id="768" name="Shape 21"/>
          <p:cNvSpPr/>
          <p:nvPr/>
        </p:nvSpPr>
        <p:spPr>
          <a:xfrm>
            <a:off x="548640" y="4572000"/>
            <a:ext cx="3566160" cy="1737361"/>
          </a:xfrm>
          <a:prstGeom prst="roundRect">
            <a:avLst>
              <a:gd name="adj" fmla="val 4211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69" name="Shape 22"/>
          <p:cNvSpPr/>
          <p:nvPr/>
        </p:nvSpPr>
        <p:spPr>
          <a:xfrm rot="2700000">
            <a:off x="777240" y="4809744"/>
            <a:ext cx="109729" cy="109729"/>
          </a:xfrm>
          <a:prstGeom prst="rect">
            <a:avLst/>
          </a:prstGeom>
          <a:solidFill>
            <a:srgbClr val="E05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70" name="Text 23"/>
          <p:cNvSpPr txBox="1"/>
          <p:nvPr/>
        </p:nvSpPr>
        <p:spPr>
          <a:xfrm>
            <a:off x="1014983" y="4724653"/>
            <a:ext cx="2926082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Cloud &amp; DevOps</a:t>
            </a:r>
          </a:p>
        </p:txBody>
      </p:sp>
      <p:sp>
        <p:nvSpPr>
          <p:cNvPr id="771" name="Text 24"/>
          <p:cNvSpPr txBox="1"/>
          <p:nvPr/>
        </p:nvSpPr>
        <p:spPr>
          <a:xfrm>
            <a:off x="850391" y="5397184"/>
            <a:ext cx="3017522" cy="535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800"/>
              </a:lnSpc>
              <a:defRPr sz="1100">
                <a:solidFill>
                  <a:srgbClr val="C7D2DD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AWS    Azure    Docker    CI / CD    Serverless    Observability</a:t>
            </a:r>
          </a:p>
        </p:txBody>
      </p:sp>
      <p:sp>
        <p:nvSpPr>
          <p:cNvPr id="772" name="Shape 25"/>
          <p:cNvSpPr/>
          <p:nvPr/>
        </p:nvSpPr>
        <p:spPr>
          <a:xfrm>
            <a:off x="4251959" y="4572000"/>
            <a:ext cx="3566161" cy="1737361"/>
          </a:xfrm>
          <a:prstGeom prst="roundRect">
            <a:avLst>
              <a:gd name="adj" fmla="val 4211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73" name="Shape 26"/>
          <p:cNvSpPr/>
          <p:nvPr/>
        </p:nvSpPr>
        <p:spPr>
          <a:xfrm rot="2700000">
            <a:off x="4480559" y="4809744"/>
            <a:ext cx="109729" cy="109729"/>
          </a:xfrm>
          <a:prstGeom prst="rect">
            <a:avLst/>
          </a:prstGeom>
          <a:solidFill>
            <a:srgbClr val="8E5BA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74" name="Text 27"/>
          <p:cNvSpPr txBox="1"/>
          <p:nvPr/>
        </p:nvSpPr>
        <p:spPr>
          <a:xfrm>
            <a:off x="4718304" y="4724653"/>
            <a:ext cx="292608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Data &amp; AI</a:t>
            </a:r>
          </a:p>
        </p:txBody>
      </p:sp>
      <p:sp>
        <p:nvSpPr>
          <p:cNvPr id="775" name="Text 28"/>
          <p:cNvSpPr txBox="1"/>
          <p:nvPr/>
        </p:nvSpPr>
        <p:spPr>
          <a:xfrm>
            <a:off x="4553711" y="5397184"/>
            <a:ext cx="3017521" cy="535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800"/>
              </a:lnSpc>
              <a:defRPr sz="1100">
                <a:solidFill>
                  <a:srgbClr val="C7D2DD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LLM / RAG    Vector DB    MCP    ETL pipelines    Dashboards</a:t>
            </a:r>
          </a:p>
        </p:txBody>
      </p:sp>
      <p:pic>
        <p:nvPicPr>
          <p:cNvPr id="776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1C9AD6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MADE BY SPARKT - TECHNOLOGY</a:t>
            </a:r>
          </a:p>
        </p:txBody>
      </p:sp>
      <p:sp>
        <p:nvSpPr>
          <p:cNvPr id="779" name="Text 1"/>
          <p:cNvSpPr txBox="1"/>
          <p:nvPr/>
        </p:nvSpPr>
        <p:spPr>
          <a:xfrm>
            <a:off x="594360" y="1205992"/>
            <a:ext cx="12801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Our edge</a:t>
            </a:r>
          </a:p>
        </p:txBody>
      </p:sp>
      <p:sp>
        <p:nvSpPr>
          <p:cNvPr id="780" name="Text 2"/>
          <p:cNvSpPr txBox="1"/>
          <p:nvPr/>
        </p:nvSpPr>
        <p:spPr>
          <a:xfrm>
            <a:off x="1965959" y="1205992"/>
            <a:ext cx="17373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How we work</a:t>
            </a:r>
          </a:p>
        </p:txBody>
      </p:sp>
      <p:sp>
        <p:nvSpPr>
          <p:cNvPr id="781" name="Text 3"/>
          <p:cNvSpPr txBox="1"/>
          <p:nvPr/>
        </p:nvSpPr>
        <p:spPr>
          <a:xfrm>
            <a:off x="3794760" y="1205992"/>
            <a:ext cx="17830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Capabilities</a:t>
            </a:r>
          </a:p>
        </p:txBody>
      </p:sp>
      <p:sp>
        <p:nvSpPr>
          <p:cNvPr id="782" name="Text 4"/>
          <p:cNvSpPr txBox="1"/>
          <p:nvPr/>
        </p:nvSpPr>
        <p:spPr>
          <a:xfrm>
            <a:off x="5669279" y="1205992"/>
            <a:ext cx="15544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9FB0C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Tech stack</a:t>
            </a:r>
          </a:p>
        </p:txBody>
      </p:sp>
      <p:sp>
        <p:nvSpPr>
          <p:cNvPr id="783" name="Text 5"/>
          <p:cNvSpPr txBox="1"/>
          <p:nvPr/>
        </p:nvSpPr>
        <p:spPr>
          <a:xfrm>
            <a:off x="7315200" y="1205992"/>
            <a:ext cx="192024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Custom builds</a:t>
            </a:r>
          </a:p>
        </p:txBody>
      </p:sp>
      <p:sp>
        <p:nvSpPr>
          <p:cNvPr id="784" name="Shape 6"/>
          <p:cNvSpPr/>
          <p:nvPr/>
        </p:nvSpPr>
        <p:spPr>
          <a:xfrm>
            <a:off x="7269480" y="1554480"/>
            <a:ext cx="1247243" cy="32005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85" name="Shape 7"/>
          <p:cNvSpPr/>
          <p:nvPr/>
        </p:nvSpPr>
        <p:spPr>
          <a:xfrm>
            <a:off x="548639" y="1591055"/>
            <a:ext cx="11064242" cy="1"/>
          </a:xfrm>
          <a:prstGeom prst="line">
            <a:avLst/>
          </a:prstGeom>
          <a:ln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86" name="Text 8"/>
          <p:cNvSpPr txBox="1"/>
          <p:nvPr/>
        </p:nvSpPr>
        <p:spPr>
          <a:xfrm>
            <a:off x="594359" y="1906270"/>
            <a:ext cx="10972802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Bespoke, not off-the-shelf</a:t>
            </a:r>
          </a:p>
        </p:txBody>
      </p:sp>
      <p:sp>
        <p:nvSpPr>
          <p:cNvPr id="787" name="Text 9"/>
          <p:cNvSpPr txBox="1"/>
          <p:nvPr/>
        </p:nvSpPr>
        <p:spPr>
          <a:xfrm>
            <a:off x="594359" y="2804034"/>
            <a:ext cx="10698482" cy="335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000"/>
              </a:lnSpc>
              <a:defRPr sz="1400">
                <a:solidFill>
                  <a:srgbClr val="C7D2DD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Most of what we ship is custom-built, architected from the ground up around your users, data and business.</a:t>
            </a:r>
          </a:p>
        </p:txBody>
      </p:sp>
      <p:sp>
        <p:nvSpPr>
          <p:cNvPr id="788" name="Shape 10"/>
          <p:cNvSpPr/>
          <p:nvPr/>
        </p:nvSpPr>
        <p:spPr>
          <a:xfrm>
            <a:off x="548640" y="3383279"/>
            <a:ext cx="3566160" cy="1371601"/>
          </a:xfrm>
          <a:prstGeom prst="roundRect">
            <a:avLst>
              <a:gd name="adj" fmla="val 5333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89" name="Shape 11"/>
          <p:cNvSpPr/>
          <p:nvPr/>
        </p:nvSpPr>
        <p:spPr>
          <a:xfrm rot="2700000">
            <a:off x="777240" y="3639311"/>
            <a:ext cx="109729" cy="109729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90" name="Text 12"/>
          <p:cNvSpPr txBox="1"/>
          <p:nvPr/>
        </p:nvSpPr>
        <p:spPr>
          <a:xfrm>
            <a:off x="1014983" y="3560571"/>
            <a:ext cx="2926082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Custom platforms</a:t>
            </a:r>
          </a:p>
        </p:txBody>
      </p:sp>
      <p:sp>
        <p:nvSpPr>
          <p:cNvPr id="791" name="Text 13"/>
          <p:cNvSpPr txBox="1"/>
          <p:nvPr/>
        </p:nvSpPr>
        <p:spPr>
          <a:xfrm>
            <a:off x="822959" y="4073590"/>
            <a:ext cx="3017522" cy="466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500"/>
              </a:lnSpc>
              <a:defRPr sz="11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Built around your workflow, not forced into a template.</a:t>
            </a:r>
          </a:p>
        </p:txBody>
      </p:sp>
      <p:sp>
        <p:nvSpPr>
          <p:cNvPr id="792" name="Shape 14"/>
          <p:cNvSpPr/>
          <p:nvPr/>
        </p:nvSpPr>
        <p:spPr>
          <a:xfrm>
            <a:off x="4251959" y="3383279"/>
            <a:ext cx="3566161" cy="1371601"/>
          </a:xfrm>
          <a:prstGeom prst="roundRect">
            <a:avLst>
              <a:gd name="adj" fmla="val 5333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93" name="Shape 15"/>
          <p:cNvSpPr/>
          <p:nvPr/>
        </p:nvSpPr>
        <p:spPr>
          <a:xfrm rot="2700000">
            <a:off x="4480559" y="3639311"/>
            <a:ext cx="109729" cy="109729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94" name="Text 16"/>
          <p:cNvSpPr txBox="1"/>
          <p:nvPr/>
        </p:nvSpPr>
        <p:spPr>
          <a:xfrm>
            <a:off x="4718304" y="3560571"/>
            <a:ext cx="29260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Custom integrations</a:t>
            </a:r>
          </a:p>
        </p:txBody>
      </p:sp>
      <p:sp>
        <p:nvSpPr>
          <p:cNvPr id="795" name="Text 17"/>
          <p:cNvSpPr txBox="1"/>
          <p:nvPr/>
        </p:nvSpPr>
        <p:spPr>
          <a:xfrm>
            <a:off x="4526279" y="4073590"/>
            <a:ext cx="3017521" cy="466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500"/>
              </a:lnSpc>
              <a:defRPr sz="11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Connect anything: ERPs, CRMs, payments and legacy systems.</a:t>
            </a:r>
          </a:p>
        </p:txBody>
      </p:sp>
      <p:sp>
        <p:nvSpPr>
          <p:cNvPr id="796" name="Shape 18"/>
          <p:cNvSpPr/>
          <p:nvPr/>
        </p:nvSpPr>
        <p:spPr>
          <a:xfrm>
            <a:off x="7955280" y="3383279"/>
            <a:ext cx="3566161" cy="1371601"/>
          </a:xfrm>
          <a:prstGeom prst="roundRect">
            <a:avLst>
              <a:gd name="adj" fmla="val 5333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97" name="Shape 19"/>
          <p:cNvSpPr/>
          <p:nvPr/>
        </p:nvSpPr>
        <p:spPr>
          <a:xfrm rot="2700000">
            <a:off x="8183880" y="3639311"/>
            <a:ext cx="109729" cy="109729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98" name="Text 20"/>
          <p:cNvSpPr txBox="1"/>
          <p:nvPr/>
        </p:nvSpPr>
        <p:spPr>
          <a:xfrm>
            <a:off x="8421624" y="3560571"/>
            <a:ext cx="29260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Bespoke UX / UI</a:t>
            </a:r>
          </a:p>
        </p:txBody>
      </p:sp>
      <p:sp>
        <p:nvSpPr>
          <p:cNvPr id="799" name="Text 21"/>
          <p:cNvSpPr txBox="1"/>
          <p:nvPr/>
        </p:nvSpPr>
        <p:spPr>
          <a:xfrm>
            <a:off x="8229600" y="4073590"/>
            <a:ext cx="3017521" cy="466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500"/>
              </a:lnSpc>
              <a:defRPr sz="11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Interfaces designed for your users and engineered pixel-for-pixel.</a:t>
            </a:r>
          </a:p>
        </p:txBody>
      </p:sp>
      <p:sp>
        <p:nvSpPr>
          <p:cNvPr id="800" name="Shape 22"/>
          <p:cNvSpPr/>
          <p:nvPr/>
        </p:nvSpPr>
        <p:spPr>
          <a:xfrm>
            <a:off x="548640" y="4846320"/>
            <a:ext cx="3566160" cy="1371601"/>
          </a:xfrm>
          <a:prstGeom prst="roundRect">
            <a:avLst>
              <a:gd name="adj" fmla="val 5333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01" name="Shape 23"/>
          <p:cNvSpPr/>
          <p:nvPr/>
        </p:nvSpPr>
        <p:spPr>
          <a:xfrm rot="2700000">
            <a:off x="777240" y="5102352"/>
            <a:ext cx="109729" cy="109729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02" name="Text 24"/>
          <p:cNvSpPr txBox="1"/>
          <p:nvPr/>
        </p:nvSpPr>
        <p:spPr>
          <a:xfrm>
            <a:off x="1014983" y="5023611"/>
            <a:ext cx="2926082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Custom AI &amp; automation</a:t>
            </a:r>
          </a:p>
        </p:txBody>
      </p:sp>
      <p:sp>
        <p:nvSpPr>
          <p:cNvPr id="803" name="Text 25"/>
          <p:cNvSpPr txBox="1"/>
          <p:nvPr/>
        </p:nvSpPr>
        <p:spPr>
          <a:xfrm>
            <a:off x="822959" y="5536629"/>
            <a:ext cx="3017522" cy="466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500"/>
              </a:lnSpc>
              <a:defRPr sz="11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Models, agents and workflows shaped to your data and operations.</a:t>
            </a:r>
          </a:p>
        </p:txBody>
      </p:sp>
      <p:sp>
        <p:nvSpPr>
          <p:cNvPr id="804" name="Shape 26"/>
          <p:cNvSpPr/>
          <p:nvPr/>
        </p:nvSpPr>
        <p:spPr>
          <a:xfrm>
            <a:off x="4251959" y="4846320"/>
            <a:ext cx="3566161" cy="1371601"/>
          </a:xfrm>
          <a:prstGeom prst="roundRect">
            <a:avLst>
              <a:gd name="adj" fmla="val 5333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05" name="Shape 27"/>
          <p:cNvSpPr/>
          <p:nvPr/>
        </p:nvSpPr>
        <p:spPr>
          <a:xfrm rot="2700000">
            <a:off x="4480559" y="5102352"/>
            <a:ext cx="109729" cy="109729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06" name="Text 28"/>
          <p:cNvSpPr txBox="1"/>
          <p:nvPr/>
        </p:nvSpPr>
        <p:spPr>
          <a:xfrm>
            <a:off x="4718304" y="5023611"/>
            <a:ext cx="29260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Internal tools &amp; dashboards</a:t>
            </a:r>
          </a:p>
        </p:txBody>
      </p:sp>
      <p:sp>
        <p:nvSpPr>
          <p:cNvPr id="807" name="Text 29"/>
          <p:cNvSpPr txBox="1"/>
          <p:nvPr/>
        </p:nvSpPr>
        <p:spPr>
          <a:xfrm>
            <a:off x="4526279" y="5536629"/>
            <a:ext cx="3017521" cy="466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500"/>
              </a:lnSpc>
              <a:defRPr sz="11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Operational software tailored to how your teams run.</a:t>
            </a:r>
          </a:p>
        </p:txBody>
      </p:sp>
      <p:sp>
        <p:nvSpPr>
          <p:cNvPr id="808" name="Shape 30"/>
          <p:cNvSpPr/>
          <p:nvPr/>
        </p:nvSpPr>
        <p:spPr>
          <a:xfrm>
            <a:off x="7955280" y="4846320"/>
            <a:ext cx="3566161" cy="1371601"/>
          </a:xfrm>
          <a:prstGeom prst="roundRect">
            <a:avLst>
              <a:gd name="adj" fmla="val 5333"/>
            </a:avLst>
          </a:prstGeom>
          <a:solidFill>
            <a:srgbClr val="0E1622"/>
          </a:solidFill>
          <a:ln w="12700">
            <a:solidFill>
              <a:srgbClr val="FFFFFF">
                <a:alpha val="1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09" name="Shape 31"/>
          <p:cNvSpPr/>
          <p:nvPr/>
        </p:nvSpPr>
        <p:spPr>
          <a:xfrm rot="2700000">
            <a:off x="8183880" y="5102352"/>
            <a:ext cx="109729" cy="109729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10" name="Text 32"/>
          <p:cNvSpPr txBox="1"/>
          <p:nvPr/>
        </p:nvSpPr>
        <p:spPr>
          <a:xfrm>
            <a:off x="8421624" y="5023611"/>
            <a:ext cx="29260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Migration &amp; re-platforming</a:t>
            </a:r>
          </a:p>
        </p:txBody>
      </p:sp>
      <p:sp>
        <p:nvSpPr>
          <p:cNvPr id="811" name="Text 33"/>
          <p:cNvSpPr txBox="1"/>
          <p:nvPr/>
        </p:nvSpPr>
        <p:spPr>
          <a:xfrm>
            <a:off x="8229600" y="5536629"/>
            <a:ext cx="3017521" cy="466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1500"/>
              </a:lnSpc>
              <a:defRPr sz="11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Move legacy systems onto modern, scalable foundations.</a:t>
            </a:r>
          </a:p>
        </p:txBody>
      </p:sp>
      <p:pic>
        <p:nvPicPr>
          <p:cNvPr id="812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927" y="310895"/>
            <a:ext cx="1309801" cy="1225298"/>
          </a:xfrm>
          <a:prstGeom prst="rect">
            <a:avLst/>
          </a:prstGeom>
          <a:ln w="12700">
            <a:miter lim="400000"/>
          </a:ln>
        </p:spPr>
      </p:pic>
      <p:sp>
        <p:nvSpPr>
          <p:cNvPr id="815" name="Text 0"/>
          <p:cNvSpPr txBox="1"/>
          <p:nvPr/>
        </p:nvSpPr>
        <p:spPr>
          <a:xfrm>
            <a:off x="822960" y="2456180"/>
            <a:ext cx="10424161" cy="1122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5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धन्यवाद</a:t>
            </a:r>
          </a:p>
        </p:txBody>
      </p:sp>
      <p:sp>
        <p:nvSpPr>
          <p:cNvPr id="816" name="Text 1"/>
          <p:cNvSpPr txBox="1"/>
          <p:nvPr/>
        </p:nvSpPr>
        <p:spPr>
          <a:xfrm>
            <a:off x="868680" y="3903979"/>
            <a:ext cx="1042416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200">
                <a:solidFill>
                  <a:srgbClr val="C7D2D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Let’s build something worth talking about.</a:t>
            </a:r>
          </a:p>
        </p:txBody>
      </p:sp>
      <p:sp>
        <p:nvSpPr>
          <p:cNvPr id="817" name="Text 2"/>
          <p:cNvSpPr txBox="1"/>
          <p:nvPr/>
        </p:nvSpPr>
        <p:spPr>
          <a:xfrm>
            <a:off x="868680" y="4692650"/>
            <a:ext cx="1042416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200" sz="14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hello@sparkt.in   ·   sparkt.in   ·   Mumbai, India   ·   Dubai, UAE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0"/>
          <p:cNvSpPr txBox="1"/>
          <p:nvPr/>
        </p:nvSpPr>
        <p:spPr>
          <a:xfrm>
            <a:off x="548639" y="274320"/>
            <a:ext cx="3566161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0">
                <a:solidFill>
                  <a:srgbClr val="34536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02</a:t>
            </a:r>
          </a:p>
        </p:txBody>
      </p:sp>
      <p:sp>
        <p:nvSpPr>
          <p:cNvPr id="49" name="Text 1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1C9AD6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SECTION TWO</a:t>
            </a:r>
          </a:p>
        </p:txBody>
      </p:sp>
      <p:sp>
        <p:nvSpPr>
          <p:cNvPr id="50" name="Text 2"/>
          <p:cNvSpPr txBox="1"/>
          <p:nvPr/>
        </p:nvSpPr>
        <p:spPr>
          <a:xfrm>
            <a:off x="594360" y="2575559"/>
            <a:ext cx="539496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Proof in practice</a:t>
            </a:r>
          </a:p>
        </p:txBody>
      </p:sp>
      <p:sp>
        <p:nvSpPr>
          <p:cNvPr id="51" name="Text 3"/>
          <p:cNvSpPr txBox="1"/>
          <p:nvPr/>
        </p:nvSpPr>
        <p:spPr>
          <a:xfrm>
            <a:off x="594360" y="3408554"/>
            <a:ext cx="5120640" cy="589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000"/>
              </a:lnSpc>
              <a:defRPr sz="1400">
                <a:solidFill>
                  <a:srgbClr val="C7D2DD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A look at the work we have created, the partnerships we have built and the recognition our ideas have earned.</a:t>
            </a:r>
          </a:p>
        </p:txBody>
      </p:sp>
      <p:sp>
        <p:nvSpPr>
          <p:cNvPr id="52" name="Text 4"/>
          <p:cNvSpPr txBox="1"/>
          <p:nvPr/>
        </p:nvSpPr>
        <p:spPr>
          <a:xfrm>
            <a:off x="6263639" y="1762760"/>
            <a:ext cx="530352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300" sz="1200">
                <a:solidFill>
                  <a:srgbClr val="1C9AD6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OUR WORK IN MOTION</a:t>
            </a:r>
          </a:p>
        </p:txBody>
      </p:sp>
      <p:pic>
        <p:nvPicPr>
          <p:cNvPr id="53" name="Image 0" descr="Image 0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17920" y="2194560"/>
            <a:ext cx="5394960" cy="3034665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">
            <a:hlinkClick r:id="rId3" invalidUrl="" action="" tgtFrame="" tooltip="" history="1" highlightClick="0" endSnd="0"/>
          </p:cNvPr>
          <p:cNvSpPr/>
          <p:nvPr/>
        </p:nvSpPr>
        <p:spPr>
          <a:xfrm>
            <a:off x="8503919" y="3300412"/>
            <a:ext cx="822961" cy="822961"/>
          </a:xfrm>
          <a:prstGeom prst="ellipse">
            <a:avLst/>
          </a:prstGeom>
          <a:solidFill>
            <a:srgbClr val="FFFFFF">
              <a:alpha val="85000"/>
            </a:srgbClr>
          </a:solidFill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5" name="Text 6">
            <a:hlinkClick r:id="rId3" invalidUrl="" action="" tgtFrame="" tooltip="" history="1" highlightClick="0" endSnd="0"/>
          </p:cNvPr>
          <p:cNvSpPr txBox="1"/>
          <p:nvPr/>
        </p:nvSpPr>
        <p:spPr>
          <a:xfrm>
            <a:off x="8549639" y="3515804"/>
            <a:ext cx="73152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182D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▶</a:t>
            </a:r>
          </a:p>
        </p:txBody>
      </p:sp>
      <p:pic>
        <p:nvPicPr>
          <p:cNvPr id="56" name="Image 1" descr="Image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PARTNERSHIPS</a:t>
            </a:r>
          </a:p>
        </p:txBody>
      </p:sp>
      <p:sp>
        <p:nvSpPr>
          <p:cNvPr id="59" name="Text 1"/>
          <p:cNvSpPr txBox="1"/>
          <p:nvPr/>
        </p:nvSpPr>
        <p:spPr>
          <a:xfrm>
            <a:off x="594360" y="804672"/>
            <a:ext cx="1088136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Experience across categories</a:t>
            </a:r>
          </a:p>
        </p:txBody>
      </p:sp>
      <p:sp>
        <p:nvSpPr>
          <p:cNvPr id="60" name="Shape 2"/>
          <p:cNvSpPr/>
          <p:nvPr/>
        </p:nvSpPr>
        <p:spPr>
          <a:xfrm>
            <a:off x="502919" y="1627632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61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359" y="1714062"/>
            <a:ext cx="1005841" cy="41235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3"/>
          <p:cNvSpPr/>
          <p:nvPr/>
        </p:nvSpPr>
        <p:spPr>
          <a:xfrm>
            <a:off x="502919" y="2322576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63" name="Image 1" descr="Imag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4359" y="2479644"/>
            <a:ext cx="1005841" cy="271078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4"/>
          <p:cNvSpPr/>
          <p:nvPr/>
        </p:nvSpPr>
        <p:spPr>
          <a:xfrm>
            <a:off x="502919" y="3017520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65" name="Image 2" descr="Imag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4359" y="3199595"/>
            <a:ext cx="1005841" cy="221065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5"/>
          <p:cNvSpPr/>
          <p:nvPr/>
        </p:nvSpPr>
        <p:spPr>
          <a:xfrm>
            <a:off x="502919" y="3712464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67" name="Image 3" descr="Imag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4359" y="3886527"/>
            <a:ext cx="1005841" cy="23709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"/>
          <p:cNvSpPr/>
          <p:nvPr/>
        </p:nvSpPr>
        <p:spPr>
          <a:xfrm>
            <a:off x="502919" y="4407408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69" name="Image 4" descr="Image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7432" y="4480559"/>
            <a:ext cx="579696" cy="4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"/>
          <p:cNvSpPr/>
          <p:nvPr/>
        </p:nvSpPr>
        <p:spPr>
          <a:xfrm>
            <a:off x="502919" y="5102352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71" name="Image 5" descr="Image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75810" y="5175503"/>
            <a:ext cx="442940" cy="4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8"/>
          <p:cNvSpPr/>
          <p:nvPr/>
        </p:nvSpPr>
        <p:spPr>
          <a:xfrm>
            <a:off x="502919" y="5797296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73" name="Image 6" descr="Image 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4359" y="5958337"/>
            <a:ext cx="1005841" cy="263132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9"/>
          <p:cNvSpPr/>
          <p:nvPr/>
        </p:nvSpPr>
        <p:spPr>
          <a:xfrm>
            <a:off x="1801367" y="1627632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75" name="Image 7" descr="Image 7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36113" y="1700783"/>
            <a:ext cx="919232" cy="4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10"/>
          <p:cNvSpPr/>
          <p:nvPr/>
        </p:nvSpPr>
        <p:spPr>
          <a:xfrm>
            <a:off x="1801367" y="2322576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77" name="Image 8" descr="Image 8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892807" y="2462296"/>
            <a:ext cx="1005841" cy="305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11"/>
          <p:cNvSpPr/>
          <p:nvPr/>
        </p:nvSpPr>
        <p:spPr>
          <a:xfrm>
            <a:off x="1801367" y="3017520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79" name="Image 9" descr="Image 9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940298" y="3090672"/>
            <a:ext cx="910861" cy="4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12"/>
          <p:cNvSpPr/>
          <p:nvPr/>
        </p:nvSpPr>
        <p:spPr>
          <a:xfrm>
            <a:off x="1801367" y="3712464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81" name="Image 10" descr="Image 10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892807" y="3840284"/>
            <a:ext cx="1005841" cy="329574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13"/>
          <p:cNvSpPr/>
          <p:nvPr/>
        </p:nvSpPr>
        <p:spPr>
          <a:xfrm>
            <a:off x="1801367" y="4407408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83" name="Image 11" descr="Image 11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009066" y="4480559"/>
            <a:ext cx="773322" cy="4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14"/>
          <p:cNvSpPr/>
          <p:nvPr/>
        </p:nvSpPr>
        <p:spPr>
          <a:xfrm>
            <a:off x="1801367" y="5102352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85" name="Image 12" descr="Image 12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892807" y="5310499"/>
            <a:ext cx="1005841" cy="168921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15"/>
          <p:cNvSpPr/>
          <p:nvPr/>
        </p:nvSpPr>
        <p:spPr>
          <a:xfrm>
            <a:off x="1801367" y="5797296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87" name="Image 13" descr="Image 13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892807" y="5886189"/>
            <a:ext cx="1005841" cy="40743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16"/>
          <p:cNvSpPr/>
          <p:nvPr/>
        </p:nvSpPr>
        <p:spPr>
          <a:xfrm>
            <a:off x="3099816" y="1627632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89" name="Image 14" descr="Image 14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251513" y="1700783"/>
            <a:ext cx="885328" cy="4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17"/>
          <p:cNvSpPr/>
          <p:nvPr/>
        </p:nvSpPr>
        <p:spPr>
          <a:xfrm>
            <a:off x="3099816" y="2322576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91" name="Image 15" descr="Image 15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191255" y="2400977"/>
            <a:ext cx="1005841" cy="428414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18"/>
          <p:cNvSpPr/>
          <p:nvPr/>
        </p:nvSpPr>
        <p:spPr>
          <a:xfrm>
            <a:off x="3099816" y="3017520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93" name="Image 16" descr="Image 16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208629" y="3090672"/>
            <a:ext cx="971094" cy="4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19"/>
          <p:cNvSpPr/>
          <p:nvPr/>
        </p:nvSpPr>
        <p:spPr>
          <a:xfrm>
            <a:off x="3099816" y="3712464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95" name="Image 17" descr="Image 17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191255" y="3786730"/>
            <a:ext cx="1005841" cy="436683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20"/>
          <p:cNvSpPr/>
          <p:nvPr/>
        </p:nvSpPr>
        <p:spPr>
          <a:xfrm>
            <a:off x="3099816" y="4407408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97" name="Image 18" descr="Image 18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3303437" y="4480559"/>
            <a:ext cx="781478" cy="4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21"/>
          <p:cNvSpPr/>
          <p:nvPr/>
        </p:nvSpPr>
        <p:spPr>
          <a:xfrm>
            <a:off x="3099816" y="5102352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99" name="Image 19" descr="Image 19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3191255" y="5271435"/>
            <a:ext cx="1005841" cy="247049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22"/>
          <p:cNvSpPr/>
          <p:nvPr/>
        </p:nvSpPr>
        <p:spPr>
          <a:xfrm>
            <a:off x="3099816" y="5797296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01" name="Image 20" descr="Image 20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3191255" y="5956973"/>
            <a:ext cx="1005841" cy="265862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23"/>
          <p:cNvSpPr/>
          <p:nvPr/>
        </p:nvSpPr>
        <p:spPr>
          <a:xfrm>
            <a:off x="4398264" y="1627632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03" name="Image 21" descr="Image 21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4787524" y="1700783"/>
            <a:ext cx="410199" cy="4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24"/>
          <p:cNvSpPr/>
          <p:nvPr/>
        </p:nvSpPr>
        <p:spPr>
          <a:xfrm>
            <a:off x="4398264" y="2322576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05" name="Image 22" descr="Image 22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4767014" y="2395727"/>
            <a:ext cx="451219" cy="43891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25"/>
          <p:cNvSpPr/>
          <p:nvPr/>
        </p:nvSpPr>
        <p:spPr>
          <a:xfrm>
            <a:off x="4398264" y="3017520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07" name="Image 23" descr="Image 23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4809366" y="3090672"/>
            <a:ext cx="366515" cy="4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26"/>
          <p:cNvSpPr/>
          <p:nvPr/>
        </p:nvSpPr>
        <p:spPr>
          <a:xfrm>
            <a:off x="4398264" y="3712464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09" name="Image 24" descr="Image 24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4509820" y="3785615"/>
            <a:ext cx="965607" cy="4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27"/>
          <p:cNvSpPr/>
          <p:nvPr/>
        </p:nvSpPr>
        <p:spPr>
          <a:xfrm>
            <a:off x="4398264" y="4407408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11" name="Image 25" descr="Image 25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4595512" y="4480559"/>
            <a:ext cx="794223" cy="4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28"/>
          <p:cNvSpPr/>
          <p:nvPr/>
        </p:nvSpPr>
        <p:spPr>
          <a:xfrm>
            <a:off x="4398264" y="5102352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13" name="Image 26" descr="Image 26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4489703" y="5184723"/>
            <a:ext cx="1005841" cy="420475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29"/>
          <p:cNvSpPr/>
          <p:nvPr/>
        </p:nvSpPr>
        <p:spPr>
          <a:xfrm>
            <a:off x="4398264" y="5797296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15" name="Image 27" descr="Image 27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4489703" y="5938306"/>
            <a:ext cx="1005841" cy="303197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30"/>
          <p:cNvSpPr/>
          <p:nvPr/>
        </p:nvSpPr>
        <p:spPr>
          <a:xfrm>
            <a:off x="5696711" y="1627632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17" name="Image 28" descr="Image 28"/>
          <p:cNvPicPr>
            <a:picLocks noChangeAspect="1"/>
          </p:cNvPicPr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5788152" y="1734477"/>
            <a:ext cx="1005841" cy="371527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31"/>
          <p:cNvSpPr/>
          <p:nvPr/>
        </p:nvSpPr>
        <p:spPr>
          <a:xfrm>
            <a:off x="5696711" y="2322576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19" name="Image 29" descr="Image 29"/>
          <p:cNvPicPr>
            <a:picLocks noChangeAspect="1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5788152" y="2482413"/>
            <a:ext cx="1005841" cy="26554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32"/>
          <p:cNvSpPr/>
          <p:nvPr/>
        </p:nvSpPr>
        <p:spPr>
          <a:xfrm>
            <a:off x="5696711" y="3017520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21" name="Image 30" descr="Image 30"/>
          <p:cNvPicPr>
            <a:picLocks noChangeAspect="1"/>
          </p:cNvPicPr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5905805" y="3090672"/>
            <a:ext cx="770535" cy="4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33"/>
          <p:cNvSpPr/>
          <p:nvPr/>
        </p:nvSpPr>
        <p:spPr>
          <a:xfrm>
            <a:off x="5696711" y="3712464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23" name="Image 31" descr="Image 31"/>
          <p:cNvPicPr>
            <a:picLocks noChangeAspect="1"/>
          </p:cNvPicPr>
          <p:nvPr/>
        </p:nvPicPr>
        <p:blipFill>
          <a:blip r:embed="rId34">
            <a:extLst/>
          </a:blip>
          <a:stretch>
            <a:fillRect/>
          </a:stretch>
        </p:blipFill>
        <p:spPr>
          <a:xfrm>
            <a:off x="5814805" y="3785615"/>
            <a:ext cx="952533" cy="4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34"/>
          <p:cNvSpPr/>
          <p:nvPr/>
        </p:nvSpPr>
        <p:spPr>
          <a:xfrm>
            <a:off x="5696711" y="4407408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25" name="Image 32" descr="Image 32"/>
          <p:cNvPicPr>
            <a:picLocks noChangeAspect="1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5788152" y="4510389"/>
            <a:ext cx="1005841" cy="37925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35"/>
          <p:cNvSpPr/>
          <p:nvPr/>
        </p:nvSpPr>
        <p:spPr>
          <a:xfrm>
            <a:off x="5696711" y="5102352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27" name="Image 33" descr="Image 33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5788152" y="5243674"/>
            <a:ext cx="1005841" cy="30257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36"/>
          <p:cNvSpPr/>
          <p:nvPr/>
        </p:nvSpPr>
        <p:spPr>
          <a:xfrm>
            <a:off x="5696711" y="5797296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29" name="Image 34" descr="Image 34"/>
          <p:cNvPicPr>
            <a:picLocks noChangeAspect="1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5788152" y="5886763"/>
            <a:ext cx="1005841" cy="40628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37"/>
          <p:cNvSpPr/>
          <p:nvPr/>
        </p:nvSpPr>
        <p:spPr>
          <a:xfrm>
            <a:off x="6995159" y="1627632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31" name="Image 35" descr="Image 35"/>
          <p:cNvPicPr>
            <a:picLocks noChangeAspect="1"/>
          </p:cNvPicPr>
          <p:nvPr/>
        </p:nvPicPr>
        <p:blipFill>
          <a:blip r:embed="rId38">
            <a:extLst/>
          </a:blip>
          <a:stretch>
            <a:fillRect/>
          </a:stretch>
        </p:blipFill>
        <p:spPr>
          <a:xfrm>
            <a:off x="7086600" y="1714699"/>
            <a:ext cx="1005840" cy="411083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38"/>
          <p:cNvSpPr/>
          <p:nvPr/>
        </p:nvSpPr>
        <p:spPr>
          <a:xfrm>
            <a:off x="6995159" y="2322576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33" name="Image 36" descr="Image 36"/>
          <p:cNvPicPr>
            <a:picLocks noChangeAspect="1"/>
          </p:cNvPicPr>
          <p:nvPr/>
        </p:nvPicPr>
        <p:blipFill>
          <a:blip r:embed="rId39">
            <a:extLst/>
          </a:blip>
          <a:stretch>
            <a:fillRect/>
          </a:stretch>
        </p:blipFill>
        <p:spPr>
          <a:xfrm>
            <a:off x="7086600" y="2526083"/>
            <a:ext cx="1005840" cy="178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39"/>
          <p:cNvSpPr/>
          <p:nvPr/>
        </p:nvSpPr>
        <p:spPr>
          <a:xfrm>
            <a:off x="6995159" y="3017520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35" name="Image 37" descr="Image 37"/>
          <p:cNvPicPr>
            <a:picLocks noChangeAspect="1"/>
          </p:cNvPicPr>
          <p:nvPr/>
        </p:nvPicPr>
        <p:blipFill>
          <a:blip r:embed="rId40">
            <a:extLst/>
          </a:blip>
          <a:stretch>
            <a:fillRect/>
          </a:stretch>
        </p:blipFill>
        <p:spPr>
          <a:xfrm>
            <a:off x="7086600" y="3226307"/>
            <a:ext cx="1005840" cy="16764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40"/>
          <p:cNvSpPr/>
          <p:nvPr/>
        </p:nvSpPr>
        <p:spPr>
          <a:xfrm>
            <a:off x="6995159" y="3712464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37" name="Image 38" descr="Image 38"/>
          <p:cNvPicPr>
            <a:picLocks noChangeAspect="1"/>
          </p:cNvPicPr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7086600" y="3905227"/>
            <a:ext cx="1005840" cy="19969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41"/>
          <p:cNvSpPr/>
          <p:nvPr/>
        </p:nvSpPr>
        <p:spPr>
          <a:xfrm>
            <a:off x="6995159" y="4407408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39" name="Image 39" descr="Image 39"/>
          <p:cNvPicPr>
            <a:picLocks noChangeAspect="1"/>
          </p:cNvPicPr>
          <p:nvPr/>
        </p:nvPicPr>
        <p:blipFill>
          <a:blip r:embed="rId42">
            <a:extLst/>
          </a:blip>
          <a:stretch>
            <a:fillRect/>
          </a:stretch>
        </p:blipFill>
        <p:spPr>
          <a:xfrm>
            <a:off x="7086600" y="4608412"/>
            <a:ext cx="1005840" cy="18320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42"/>
          <p:cNvSpPr/>
          <p:nvPr/>
        </p:nvSpPr>
        <p:spPr>
          <a:xfrm>
            <a:off x="6995159" y="5102352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41" name="Image 40" descr="Image 40"/>
          <p:cNvPicPr>
            <a:picLocks noChangeAspect="1"/>
          </p:cNvPicPr>
          <p:nvPr/>
        </p:nvPicPr>
        <p:blipFill>
          <a:blip r:embed="rId43">
            <a:extLst/>
          </a:blip>
          <a:stretch>
            <a:fillRect/>
          </a:stretch>
        </p:blipFill>
        <p:spPr>
          <a:xfrm>
            <a:off x="7086600" y="5305371"/>
            <a:ext cx="1005840" cy="17917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43"/>
          <p:cNvSpPr/>
          <p:nvPr/>
        </p:nvSpPr>
        <p:spPr>
          <a:xfrm>
            <a:off x="6995159" y="5797296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43" name="Image 41" descr="Image 41"/>
          <p:cNvPicPr>
            <a:picLocks noChangeAspect="1"/>
          </p:cNvPicPr>
          <p:nvPr/>
        </p:nvPicPr>
        <p:blipFill>
          <a:blip r:embed="rId44">
            <a:extLst/>
          </a:blip>
          <a:stretch>
            <a:fillRect/>
          </a:stretch>
        </p:blipFill>
        <p:spPr>
          <a:xfrm>
            <a:off x="7086600" y="5997642"/>
            <a:ext cx="1005840" cy="18452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44"/>
          <p:cNvSpPr/>
          <p:nvPr/>
        </p:nvSpPr>
        <p:spPr>
          <a:xfrm>
            <a:off x="8293607" y="1627632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45" name="Image 42" descr="Image 42"/>
          <p:cNvPicPr>
            <a:picLocks noChangeAspect="1"/>
          </p:cNvPicPr>
          <p:nvPr/>
        </p:nvPicPr>
        <p:blipFill>
          <a:blip r:embed="rId45">
            <a:extLst/>
          </a:blip>
          <a:stretch>
            <a:fillRect/>
          </a:stretch>
        </p:blipFill>
        <p:spPr>
          <a:xfrm>
            <a:off x="8385047" y="1800497"/>
            <a:ext cx="1005841" cy="239487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45"/>
          <p:cNvSpPr/>
          <p:nvPr/>
        </p:nvSpPr>
        <p:spPr>
          <a:xfrm>
            <a:off x="8293607" y="2322576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47" name="Image 43" descr="Image 43"/>
          <p:cNvPicPr>
            <a:picLocks noChangeAspect="1"/>
          </p:cNvPicPr>
          <p:nvPr/>
        </p:nvPicPr>
        <p:blipFill>
          <a:blip r:embed="rId46">
            <a:extLst/>
          </a:blip>
          <a:stretch>
            <a:fillRect/>
          </a:stretch>
        </p:blipFill>
        <p:spPr>
          <a:xfrm>
            <a:off x="8385047" y="2514600"/>
            <a:ext cx="1005841" cy="201169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46"/>
          <p:cNvSpPr/>
          <p:nvPr/>
        </p:nvSpPr>
        <p:spPr>
          <a:xfrm>
            <a:off x="8293607" y="3017520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49" name="Image 44" descr="Image 44"/>
          <p:cNvPicPr>
            <a:picLocks noChangeAspect="1"/>
          </p:cNvPicPr>
          <p:nvPr/>
        </p:nvPicPr>
        <p:blipFill>
          <a:blip r:embed="rId47">
            <a:extLst/>
          </a:blip>
          <a:stretch>
            <a:fillRect/>
          </a:stretch>
        </p:blipFill>
        <p:spPr>
          <a:xfrm>
            <a:off x="8385047" y="3199163"/>
            <a:ext cx="1005841" cy="22193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47"/>
          <p:cNvSpPr/>
          <p:nvPr/>
        </p:nvSpPr>
        <p:spPr>
          <a:xfrm>
            <a:off x="8293607" y="3712464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51" name="Image 45" descr="Image 45"/>
          <p:cNvPicPr>
            <a:picLocks noChangeAspect="1"/>
          </p:cNvPicPr>
          <p:nvPr/>
        </p:nvPicPr>
        <p:blipFill>
          <a:blip r:embed="rId48">
            <a:extLst/>
          </a:blip>
          <a:stretch>
            <a:fillRect/>
          </a:stretch>
        </p:blipFill>
        <p:spPr>
          <a:xfrm>
            <a:off x="8385047" y="3891203"/>
            <a:ext cx="1005841" cy="22773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48"/>
          <p:cNvSpPr/>
          <p:nvPr/>
        </p:nvSpPr>
        <p:spPr>
          <a:xfrm>
            <a:off x="8293607" y="4407408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53" name="Image 46" descr="Image 46"/>
          <p:cNvPicPr>
            <a:picLocks noChangeAspect="1"/>
          </p:cNvPicPr>
          <p:nvPr/>
        </p:nvPicPr>
        <p:blipFill>
          <a:blip r:embed="rId49">
            <a:extLst/>
          </a:blip>
          <a:stretch>
            <a:fillRect/>
          </a:stretch>
        </p:blipFill>
        <p:spPr>
          <a:xfrm>
            <a:off x="8385047" y="4555206"/>
            <a:ext cx="1005841" cy="28962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49"/>
          <p:cNvSpPr/>
          <p:nvPr/>
        </p:nvSpPr>
        <p:spPr>
          <a:xfrm>
            <a:off x="8293607" y="5102352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55" name="Image 47" descr="Image 47"/>
          <p:cNvPicPr>
            <a:picLocks noChangeAspect="1"/>
          </p:cNvPicPr>
          <p:nvPr/>
        </p:nvPicPr>
        <p:blipFill>
          <a:blip r:embed="rId50">
            <a:extLst/>
          </a:blip>
          <a:stretch>
            <a:fillRect/>
          </a:stretch>
        </p:blipFill>
        <p:spPr>
          <a:xfrm>
            <a:off x="8385047" y="5243057"/>
            <a:ext cx="1005841" cy="30380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50"/>
          <p:cNvSpPr/>
          <p:nvPr/>
        </p:nvSpPr>
        <p:spPr>
          <a:xfrm>
            <a:off x="8293607" y="5797296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0A0F18"/>
          </a:solidFill>
          <a:ln w="12700">
            <a:solidFill>
              <a:srgbClr val="FFFFFF">
                <a:alpha val="45000"/>
              </a:srgbClr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157" name="Text 51"/>
          <p:cNvSpPr txBox="1"/>
          <p:nvPr/>
        </p:nvSpPr>
        <p:spPr>
          <a:xfrm>
            <a:off x="8339327" y="5942584"/>
            <a:ext cx="1097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 sz="700">
                <a:solidFill>
                  <a:srgbClr val="AEB9C5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YOUR BRAND</a:t>
            </a:r>
          </a:p>
          <a:p>
            <a:pPr algn="ctr">
              <a:defRPr b="1" sz="700">
                <a:solidFill>
                  <a:srgbClr val="AEB9C5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HERE</a:t>
            </a:r>
          </a:p>
        </p:txBody>
      </p:sp>
      <p:sp>
        <p:nvSpPr>
          <p:cNvPr id="158" name="Shape 52"/>
          <p:cNvSpPr/>
          <p:nvPr/>
        </p:nvSpPr>
        <p:spPr>
          <a:xfrm>
            <a:off x="9592056" y="1627632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59" name="Image 48" descr="Image 48"/>
          <p:cNvPicPr>
            <a:picLocks noChangeAspect="1"/>
          </p:cNvPicPr>
          <p:nvPr/>
        </p:nvPicPr>
        <p:blipFill>
          <a:blip r:embed="rId51">
            <a:extLst/>
          </a:blip>
          <a:stretch>
            <a:fillRect/>
          </a:stretch>
        </p:blipFill>
        <p:spPr>
          <a:xfrm>
            <a:off x="9683495" y="1718548"/>
            <a:ext cx="1005841" cy="403385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53"/>
          <p:cNvSpPr/>
          <p:nvPr/>
        </p:nvSpPr>
        <p:spPr>
          <a:xfrm>
            <a:off x="9592056" y="2322576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61" name="Image 49" descr="Image 49"/>
          <p:cNvPicPr>
            <a:picLocks noChangeAspect="1"/>
          </p:cNvPicPr>
          <p:nvPr/>
        </p:nvPicPr>
        <p:blipFill>
          <a:blip r:embed="rId52">
            <a:extLst/>
          </a:blip>
          <a:stretch>
            <a:fillRect/>
          </a:stretch>
        </p:blipFill>
        <p:spPr>
          <a:xfrm>
            <a:off x="9683495" y="2512771"/>
            <a:ext cx="1005841" cy="204827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54"/>
          <p:cNvSpPr/>
          <p:nvPr/>
        </p:nvSpPr>
        <p:spPr>
          <a:xfrm>
            <a:off x="9592056" y="3017520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63" name="Image 50" descr="Image 50"/>
          <p:cNvPicPr>
            <a:picLocks noChangeAspect="1"/>
          </p:cNvPicPr>
          <p:nvPr/>
        </p:nvPicPr>
        <p:blipFill>
          <a:blip r:embed="rId53">
            <a:extLst/>
          </a:blip>
          <a:stretch>
            <a:fillRect/>
          </a:stretch>
        </p:blipFill>
        <p:spPr>
          <a:xfrm>
            <a:off x="9736307" y="3090672"/>
            <a:ext cx="900218" cy="4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55"/>
          <p:cNvSpPr/>
          <p:nvPr/>
        </p:nvSpPr>
        <p:spPr>
          <a:xfrm>
            <a:off x="9592056" y="3712464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65" name="Image 51" descr="Image 51"/>
          <p:cNvPicPr>
            <a:picLocks noChangeAspect="1"/>
          </p:cNvPicPr>
          <p:nvPr/>
        </p:nvPicPr>
        <p:blipFill>
          <a:blip r:embed="rId54">
            <a:extLst/>
          </a:blip>
          <a:stretch>
            <a:fillRect/>
          </a:stretch>
        </p:blipFill>
        <p:spPr>
          <a:xfrm>
            <a:off x="9683495" y="3822855"/>
            <a:ext cx="1005841" cy="364436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56"/>
          <p:cNvSpPr/>
          <p:nvPr/>
        </p:nvSpPr>
        <p:spPr>
          <a:xfrm>
            <a:off x="9592056" y="4407408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67" name="Image 52" descr="Image 52"/>
          <p:cNvPicPr>
            <a:picLocks noChangeAspect="1"/>
          </p:cNvPicPr>
          <p:nvPr/>
        </p:nvPicPr>
        <p:blipFill>
          <a:blip r:embed="rId55">
            <a:extLst/>
          </a:blip>
          <a:stretch>
            <a:fillRect/>
          </a:stretch>
        </p:blipFill>
        <p:spPr>
          <a:xfrm>
            <a:off x="9683495" y="4521010"/>
            <a:ext cx="1005841" cy="35801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57"/>
          <p:cNvSpPr/>
          <p:nvPr/>
        </p:nvSpPr>
        <p:spPr>
          <a:xfrm>
            <a:off x="9592056" y="5102352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69" name="Image 53" descr="Image 53"/>
          <p:cNvPicPr>
            <a:picLocks noChangeAspect="1"/>
          </p:cNvPicPr>
          <p:nvPr/>
        </p:nvPicPr>
        <p:blipFill>
          <a:blip r:embed="rId56">
            <a:extLst/>
          </a:blip>
          <a:stretch>
            <a:fillRect/>
          </a:stretch>
        </p:blipFill>
        <p:spPr>
          <a:xfrm>
            <a:off x="9936839" y="5175503"/>
            <a:ext cx="499156" cy="4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58"/>
          <p:cNvSpPr/>
          <p:nvPr/>
        </p:nvSpPr>
        <p:spPr>
          <a:xfrm>
            <a:off x="10890504" y="1627632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71" name="Image 54" descr="Image 54"/>
          <p:cNvPicPr>
            <a:picLocks noChangeAspect="1"/>
          </p:cNvPicPr>
          <p:nvPr/>
        </p:nvPicPr>
        <p:blipFill>
          <a:blip r:embed="rId57">
            <a:extLst/>
          </a:blip>
          <a:stretch>
            <a:fillRect/>
          </a:stretch>
        </p:blipFill>
        <p:spPr>
          <a:xfrm>
            <a:off x="10981943" y="1814934"/>
            <a:ext cx="1005841" cy="21061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59"/>
          <p:cNvSpPr/>
          <p:nvPr/>
        </p:nvSpPr>
        <p:spPr>
          <a:xfrm>
            <a:off x="10890504" y="2322576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73" name="Image 55" descr="Image 55"/>
          <p:cNvPicPr>
            <a:picLocks noChangeAspect="1"/>
          </p:cNvPicPr>
          <p:nvPr/>
        </p:nvPicPr>
        <p:blipFill>
          <a:blip r:embed="rId58">
            <a:extLst/>
          </a:blip>
          <a:stretch>
            <a:fillRect/>
          </a:stretch>
        </p:blipFill>
        <p:spPr>
          <a:xfrm>
            <a:off x="11087648" y="2395727"/>
            <a:ext cx="794432" cy="43891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60"/>
          <p:cNvSpPr/>
          <p:nvPr/>
        </p:nvSpPr>
        <p:spPr>
          <a:xfrm>
            <a:off x="10890504" y="3017520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75" name="Image 56" descr="Image 56"/>
          <p:cNvPicPr>
            <a:picLocks noChangeAspect="1"/>
          </p:cNvPicPr>
          <p:nvPr/>
        </p:nvPicPr>
        <p:blipFill>
          <a:blip r:embed="rId59">
            <a:extLst/>
          </a:blip>
          <a:stretch>
            <a:fillRect/>
          </a:stretch>
        </p:blipFill>
        <p:spPr>
          <a:xfrm>
            <a:off x="10981943" y="3170943"/>
            <a:ext cx="1005841" cy="27837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61"/>
          <p:cNvSpPr/>
          <p:nvPr/>
        </p:nvSpPr>
        <p:spPr>
          <a:xfrm>
            <a:off x="10890504" y="3712464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77" name="Image 57" descr="Image 57"/>
          <p:cNvPicPr>
            <a:picLocks noChangeAspect="1"/>
          </p:cNvPicPr>
          <p:nvPr/>
        </p:nvPicPr>
        <p:blipFill>
          <a:blip r:embed="rId60">
            <a:extLst/>
          </a:blip>
          <a:stretch>
            <a:fillRect/>
          </a:stretch>
        </p:blipFill>
        <p:spPr>
          <a:xfrm>
            <a:off x="10981943" y="3879341"/>
            <a:ext cx="1005841" cy="25146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62"/>
          <p:cNvSpPr/>
          <p:nvPr/>
        </p:nvSpPr>
        <p:spPr>
          <a:xfrm>
            <a:off x="10890504" y="4407408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79" name="Image 58" descr="Image 58"/>
          <p:cNvPicPr>
            <a:picLocks noChangeAspect="1"/>
          </p:cNvPicPr>
          <p:nvPr/>
        </p:nvPicPr>
        <p:blipFill>
          <a:blip r:embed="rId61">
            <a:extLst/>
          </a:blip>
          <a:stretch>
            <a:fillRect/>
          </a:stretch>
        </p:blipFill>
        <p:spPr>
          <a:xfrm>
            <a:off x="11265407" y="4480559"/>
            <a:ext cx="438913" cy="4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63"/>
          <p:cNvSpPr/>
          <p:nvPr/>
        </p:nvSpPr>
        <p:spPr>
          <a:xfrm>
            <a:off x="10890504" y="5102352"/>
            <a:ext cx="1188721" cy="585217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81" name="Image 59" descr="Image 59"/>
          <p:cNvPicPr>
            <a:picLocks noChangeAspect="1"/>
          </p:cNvPicPr>
          <p:nvPr/>
        </p:nvPicPr>
        <p:blipFill>
          <a:blip r:embed="rId62">
            <a:extLst/>
          </a:blip>
          <a:stretch>
            <a:fillRect/>
          </a:stretch>
        </p:blipFill>
        <p:spPr>
          <a:xfrm>
            <a:off x="10981943" y="5277489"/>
            <a:ext cx="1005841" cy="23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 60" descr="Image 60"/>
          <p:cNvPicPr>
            <a:picLocks noChangeAspect="1"/>
          </p:cNvPicPr>
          <p:nvPr/>
        </p:nvPicPr>
        <p:blipFill>
          <a:blip r:embed="rId63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AWARDS</a:t>
            </a:r>
          </a:p>
        </p:txBody>
      </p:sp>
      <p:sp>
        <p:nvSpPr>
          <p:cNvPr id="185" name="Text 1"/>
          <p:cNvSpPr txBox="1"/>
          <p:nvPr/>
        </p:nvSpPr>
        <p:spPr>
          <a:xfrm>
            <a:off x="594359" y="864361"/>
            <a:ext cx="10972802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Recognition for work that works</a:t>
            </a:r>
          </a:p>
        </p:txBody>
      </p:sp>
      <p:sp>
        <p:nvSpPr>
          <p:cNvPr id="186" name="Text 2"/>
          <p:cNvSpPr txBox="1"/>
          <p:nvPr/>
        </p:nvSpPr>
        <p:spPr>
          <a:xfrm>
            <a:off x="594360" y="1706754"/>
            <a:ext cx="9966961" cy="335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000"/>
              </a:lnSpc>
              <a:defRPr sz="1400">
                <a:solidFill>
                  <a:srgbClr val="C7D2DD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Ideas awarded for creativity, effectiveness and impact across categories.</a:t>
            </a:r>
          </a:p>
        </p:txBody>
      </p:sp>
      <p:sp>
        <p:nvSpPr>
          <p:cNvPr id="187" name="Text 3"/>
          <p:cNvSpPr txBox="1"/>
          <p:nvPr/>
        </p:nvSpPr>
        <p:spPr>
          <a:xfrm>
            <a:off x="685800" y="2481579"/>
            <a:ext cx="1920239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88" name="Shape 4"/>
          <p:cNvSpPr/>
          <p:nvPr/>
        </p:nvSpPr>
        <p:spPr>
          <a:xfrm rot="2700000">
            <a:off x="1554480" y="3611879"/>
            <a:ext cx="164593" cy="164593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9" name="Text 5"/>
          <p:cNvSpPr txBox="1"/>
          <p:nvPr/>
        </p:nvSpPr>
        <p:spPr>
          <a:xfrm>
            <a:off x="594359" y="3967479"/>
            <a:ext cx="2103122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Agency of the Year</a:t>
            </a:r>
          </a:p>
        </p:txBody>
      </p:sp>
      <p:sp>
        <p:nvSpPr>
          <p:cNvPr id="190" name="Text 6"/>
          <p:cNvSpPr txBox="1"/>
          <p:nvPr/>
        </p:nvSpPr>
        <p:spPr>
          <a:xfrm>
            <a:off x="2926080" y="2481579"/>
            <a:ext cx="1920240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1C9AD6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91" name="Shape 7"/>
          <p:cNvSpPr/>
          <p:nvPr/>
        </p:nvSpPr>
        <p:spPr>
          <a:xfrm rot="2700000">
            <a:off x="3794759" y="3611879"/>
            <a:ext cx="164593" cy="164593"/>
          </a:xfrm>
          <a:prstGeom prst="rect">
            <a:avLst/>
          </a:prstGeom>
          <a:solidFill>
            <a:srgbClr val="1C9AD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2" name="Text 8"/>
          <p:cNvSpPr txBox="1"/>
          <p:nvPr/>
        </p:nvSpPr>
        <p:spPr>
          <a:xfrm>
            <a:off x="2834640" y="3967479"/>
            <a:ext cx="210312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Grand Prix</a:t>
            </a:r>
          </a:p>
        </p:txBody>
      </p:sp>
      <p:sp>
        <p:nvSpPr>
          <p:cNvPr id="193" name="Text 9"/>
          <p:cNvSpPr txBox="1"/>
          <p:nvPr/>
        </p:nvSpPr>
        <p:spPr>
          <a:xfrm>
            <a:off x="5166360" y="2481579"/>
            <a:ext cx="1920240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EFA62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26</a:t>
            </a:r>
          </a:p>
        </p:txBody>
      </p:sp>
      <p:sp>
        <p:nvSpPr>
          <p:cNvPr id="194" name="Shape 10"/>
          <p:cNvSpPr/>
          <p:nvPr/>
        </p:nvSpPr>
        <p:spPr>
          <a:xfrm rot="2700000">
            <a:off x="6035040" y="3611879"/>
            <a:ext cx="164593" cy="164593"/>
          </a:xfrm>
          <a:prstGeom prst="rect">
            <a:avLst/>
          </a:prstGeom>
          <a:solidFill>
            <a:srgbClr val="EFA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5" name="Text 11"/>
          <p:cNvSpPr txBox="1"/>
          <p:nvPr/>
        </p:nvSpPr>
        <p:spPr>
          <a:xfrm>
            <a:off x="5074919" y="3967479"/>
            <a:ext cx="2103122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Gold</a:t>
            </a:r>
          </a:p>
        </p:txBody>
      </p:sp>
      <p:sp>
        <p:nvSpPr>
          <p:cNvPr id="196" name="Text 12"/>
          <p:cNvSpPr txBox="1"/>
          <p:nvPr/>
        </p:nvSpPr>
        <p:spPr>
          <a:xfrm>
            <a:off x="7406639" y="2481579"/>
            <a:ext cx="1920240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B8C2CC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14</a:t>
            </a:r>
          </a:p>
        </p:txBody>
      </p:sp>
      <p:sp>
        <p:nvSpPr>
          <p:cNvPr id="197" name="Shape 13"/>
          <p:cNvSpPr/>
          <p:nvPr/>
        </p:nvSpPr>
        <p:spPr>
          <a:xfrm rot="2700000">
            <a:off x="8275319" y="3611879"/>
            <a:ext cx="164593" cy="164593"/>
          </a:xfrm>
          <a:prstGeom prst="rect">
            <a:avLst/>
          </a:prstGeom>
          <a:solidFill>
            <a:srgbClr val="B8C2C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8" name="Text 14"/>
          <p:cNvSpPr txBox="1"/>
          <p:nvPr/>
        </p:nvSpPr>
        <p:spPr>
          <a:xfrm>
            <a:off x="7315200" y="3967479"/>
            <a:ext cx="210312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Silver</a:t>
            </a:r>
          </a:p>
        </p:txBody>
      </p:sp>
      <p:sp>
        <p:nvSpPr>
          <p:cNvPr id="199" name="Text 15"/>
          <p:cNvSpPr txBox="1"/>
          <p:nvPr/>
        </p:nvSpPr>
        <p:spPr>
          <a:xfrm>
            <a:off x="9646920" y="2481579"/>
            <a:ext cx="1920239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C77B3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200" name="Shape 16"/>
          <p:cNvSpPr/>
          <p:nvPr/>
        </p:nvSpPr>
        <p:spPr>
          <a:xfrm rot="2700000">
            <a:off x="10515600" y="3611879"/>
            <a:ext cx="164593" cy="164593"/>
          </a:xfrm>
          <a:prstGeom prst="rect">
            <a:avLst/>
          </a:prstGeom>
          <a:solidFill>
            <a:srgbClr val="C77B3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1" name="Text 17"/>
          <p:cNvSpPr txBox="1"/>
          <p:nvPr/>
        </p:nvSpPr>
        <p:spPr>
          <a:xfrm>
            <a:off x="9555479" y="3967479"/>
            <a:ext cx="210312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Bronze</a:t>
            </a:r>
          </a:p>
        </p:txBody>
      </p:sp>
      <p:sp>
        <p:nvSpPr>
          <p:cNvPr id="202" name="Text 18"/>
          <p:cNvSpPr txBox="1"/>
          <p:nvPr/>
        </p:nvSpPr>
        <p:spPr>
          <a:xfrm>
            <a:off x="685800" y="4917440"/>
            <a:ext cx="996696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300" sz="12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RECOGNISED AT</a:t>
            </a:r>
          </a:p>
        </p:txBody>
      </p:sp>
      <p:pic>
        <p:nvPicPr>
          <p:cNvPr id="203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8700" y="5303520"/>
            <a:ext cx="777241" cy="777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 1" descr="Imag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23160" y="5578885"/>
            <a:ext cx="1554481" cy="226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 2" descr="Imag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48417" y="5303520"/>
            <a:ext cx="1270125" cy="777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 3" descr="Imag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89320" y="5535581"/>
            <a:ext cx="1554481" cy="313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 4" descr="Image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72400" y="5357914"/>
            <a:ext cx="1554481" cy="668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 5" descr="Image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555480" y="5427877"/>
            <a:ext cx="1554481" cy="528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 6" descr="Image 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 0"/>
          <p:cNvSpPr txBox="1"/>
          <p:nvPr/>
        </p:nvSpPr>
        <p:spPr>
          <a:xfrm>
            <a:off x="548639" y="274320"/>
            <a:ext cx="3566161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0">
                <a:solidFill>
                  <a:srgbClr val="34536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212" name="Text 1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1C9AD6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SECTION THREE</a:t>
            </a:r>
          </a:p>
        </p:txBody>
      </p:sp>
      <p:sp>
        <p:nvSpPr>
          <p:cNvPr id="213" name="Text 2"/>
          <p:cNvSpPr txBox="1"/>
          <p:nvPr/>
        </p:nvSpPr>
        <p:spPr>
          <a:xfrm>
            <a:off x="594360" y="2575559"/>
            <a:ext cx="539496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Inside sparkt</a:t>
            </a:r>
          </a:p>
        </p:txBody>
      </p:sp>
      <p:sp>
        <p:nvSpPr>
          <p:cNvPr id="214" name="Text 3"/>
          <p:cNvSpPr txBox="1"/>
          <p:nvPr/>
        </p:nvSpPr>
        <p:spPr>
          <a:xfrm>
            <a:off x="594359" y="3408554"/>
            <a:ext cx="5029202" cy="589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000"/>
              </a:lnSpc>
              <a:defRPr sz="1400">
                <a:solidFill>
                  <a:srgbClr val="C7D2DD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Where people, practice and outcomes come together around one idea.</a:t>
            </a:r>
          </a:p>
        </p:txBody>
      </p:sp>
      <p:sp>
        <p:nvSpPr>
          <p:cNvPr id="215" name="Shape 4"/>
          <p:cNvSpPr/>
          <p:nvPr/>
        </p:nvSpPr>
        <p:spPr>
          <a:xfrm flipH="1">
            <a:off x="6675119" y="1737360"/>
            <a:ext cx="2194561" cy="3337560"/>
          </a:xfrm>
          <a:prstGeom prst="line">
            <a:avLst/>
          </a:prstGeom>
          <a:ln>
            <a:solidFill>
              <a:srgbClr val="FFFFFF">
                <a:alpha val="2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6" name="Shape 5"/>
          <p:cNvSpPr/>
          <p:nvPr/>
        </p:nvSpPr>
        <p:spPr>
          <a:xfrm>
            <a:off x="6675119" y="5074920"/>
            <a:ext cx="4389121" cy="1"/>
          </a:xfrm>
          <a:prstGeom prst="line">
            <a:avLst/>
          </a:prstGeom>
          <a:ln>
            <a:solidFill>
              <a:srgbClr val="FFFFFF">
                <a:alpha val="2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7" name="Shape 6"/>
          <p:cNvSpPr/>
          <p:nvPr/>
        </p:nvSpPr>
        <p:spPr>
          <a:xfrm flipH="1" flipV="1">
            <a:off x="8869680" y="1737360"/>
            <a:ext cx="2194561" cy="3337560"/>
          </a:xfrm>
          <a:prstGeom prst="line">
            <a:avLst/>
          </a:prstGeom>
          <a:ln>
            <a:solidFill>
              <a:srgbClr val="FFFFFF">
                <a:alpha val="26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8" name="Shape 7"/>
          <p:cNvSpPr/>
          <p:nvPr/>
        </p:nvSpPr>
        <p:spPr>
          <a:xfrm flipV="1">
            <a:off x="8869680" y="1737359"/>
            <a:ext cx="1" cy="1920241"/>
          </a:xfrm>
          <a:prstGeom prst="line">
            <a:avLst/>
          </a:prstGeom>
          <a:ln w="19050">
            <a:solidFill>
              <a:srgbClr val="E0562E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219" name="Shape 8"/>
          <p:cNvSpPr/>
          <p:nvPr/>
        </p:nvSpPr>
        <p:spPr>
          <a:xfrm flipH="1">
            <a:off x="6675119" y="3657600"/>
            <a:ext cx="2194561" cy="1417321"/>
          </a:xfrm>
          <a:prstGeom prst="line">
            <a:avLst/>
          </a:prstGeom>
          <a:ln w="19050">
            <a:solidFill>
              <a:srgbClr val="1C9AD6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220" name="Shape 9"/>
          <p:cNvSpPr/>
          <p:nvPr/>
        </p:nvSpPr>
        <p:spPr>
          <a:xfrm>
            <a:off x="8869680" y="3657600"/>
            <a:ext cx="2194561" cy="1417321"/>
          </a:xfrm>
          <a:prstGeom prst="line">
            <a:avLst/>
          </a:prstGeom>
          <a:ln w="19050">
            <a:solidFill>
              <a:srgbClr val="2E9B86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221" name="Shape 10"/>
          <p:cNvSpPr/>
          <p:nvPr/>
        </p:nvSpPr>
        <p:spPr>
          <a:xfrm>
            <a:off x="8787383" y="1655064"/>
            <a:ext cx="164593" cy="164593"/>
          </a:xfrm>
          <a:prstGeom prst="ellipse">
            <a:avLst/>
          </a:prstGeom>
          <a:solidFill>
            <a:srgbClr val="E05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2" name="Text 11"/>
          <p:cNvSpPr txBox="1"/>
          <p:nvPr/>
        </p:nvSpPr>
        <p:spPr>
          <a:xfrm>
            <a:off x="7909560" y="1247139"/>
            <a:ext cx="192024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Outcomes</a:t>
            </a:r>
          </a:p>
        </p:txBody>
      </p:sp>
      <p:sp>
        <p:nvSpPr>
          <p:cNvPr id="223" name="Shape 12"/>
          <p:cNvSpPr/>
          <p:nvPr/>
        </p:nvSpPr>
        <p:spPr>
          <a:xfrm>
            <a:off x="6592823" y="4992623"/>
            <a:ext cx="164593" cy="164593"/>
          </a:xfrm>
          <a:prstGeom prst="ellipse">
            <a:avLst/>
          </a:prstGeom>
          <a:solidFill>
            <a:srgbClr val="1C9AD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4" name="Text 13"/>
          <p:cNvSpPr txBox="1"/>
          <p:nvPr/>
        </p:nvSpPr>
        <p:spPr>
          <a:xfrm>
            <a:off x="5714999" y="5270500"/>
            <a:ext cx="192024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People</a:t>
            </a:r>
          </a:p>
        </p:txBody>
      </p:sp>
      <p:sp>
        <p:nvSpPr>
          <p:cNvPr id="225" name="Shape 14"/>
          <p:cNvSpPr/>
          <p:nvPr/>
        </p:nvSpPr>
        <p:spPr>
          <a:xfrm>
            <a:off x="10981943" y="4992623"/>
            <a:ext cx="164593" cy="164593"/>
          </a:xfrm>
          <a:prstGeom prst="ellipse">
            <a:avLst/>
          </a:prstGeom>
          <a:solidFill>
            <a:srgbClr val="2E9B8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6" name="Text 15"/>
          <p:cNvSpPr txBox="1"/>
          <p:nvPr/>
        </p:nvSpPr>
        <p:spPr>
          <a:xfrm>
            <a:off x="10104120" y="5270500"/>
            <a:ext cx="1920239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Practice</a:t>
            </a:r>
          </a:p>
        </p:txBody>
      </p:sp>
      <p:sp>
        <p:nvSpPr>
          <p:cNvPr id="227" name="Shape 16"/>
          <p:cNvSpPr/>
          <p:nvPr/>
        </p:nvSpPr>
        <p:spPr>
          <a:xfrm>
            <a:off x="8092440" y="2880360"/>
            <a:ext cx="1554481" cy="1554481"/>
          </a:xfrm>
          <a:prstGeom prst="ellipse">
            <a:avLst/>
          </a:prstGeom>
          <a:solidFill>
            <a:srgbClr val="2A0E1B"/>
          </a:solidFill>
          <a:ln w="25400">
            <a:solidFill>
              <a:srgbClr val="E0457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8" name="Text 17"/>
          <p:cNvSpPr txBox="1"/>
          <p:nvPr/>
        </p:nvSpPr>
        <p:spPr>
          <a:xfrm>
            <a:off x="8138160" y="3332480"/>
            <a:ext cx="146304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One</a:t>
            </a:r>
          </a:p>
          <a:p>
            <a:pPr algn="ctr">
              <a:defRPr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Idea</a:t>
            </a:r>
          </a:p>
        </p:txBody>
      </p:sp>
      <p:pic>
        <p:nvPicPr>
          <p:cNvPr id="229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TEAM</a:t>
            </a:r>
          </a:p>
        </p:txBody>
      </p:sp>
      <p:sp>
        <p:nvSpPr>
          <p:cNvPr id="232" name="Text 1"/>
          <p:cNvSpPr txBox="1"/>
          <p:nvPr/>
        </p:nvSpPr>
        <p:spPr>
          <a:xfrm>
            <a:off x="594359" y="864361"/>
            <a:ext cx="10972802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The people behind the work</a:t>
            </a:r>
          </a:p>
        </p:txBody>
      </p:sp>
      <p:sp>
        <p:nvSpPr>
          <p:cNvPr id="233" name="Text 2"/>
          <p:cNvSpPr txBox="1"/>
          <p:nvPr/>
        </p:nvSpPr>
        <p:spPr>
          <a:xfrm>
            <a:off x="594360" y="1661034"/>
            <a:ext cx="10424161" cy="335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000"/>
              </a:lnSpc>
              <a:defRPr sz="1400">
                <a:solidFill>
                  <a:srgbClr val="C7D2DD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A cross-functional team across strategy, creative, technology and production.</a:t>
            </a:r>
          </a:p>
        </p:txBody>
      </p:sp>
      <p:pic>
        <p:nvPicPr>
          <p:cNvPr id="234" name="Image 0" descr="Image 0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8047" y="2194560"/>
            <a:ext cx="1371601" cy="1606732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Text 3">
            <a:hlinkClick r:id="rId3" invalidUrl="" action="" tgtFrame="" tooltip="" history="1" highlightClick="0" endSnd="0"/>
          </p:cNvPr>
          <p:cNvSpPr txBox="1"/>
          <p:nvPr/>
        </p:nvSpPr>
        <p:spPr>
          <a:xfrm>
            <a:off x="609448" y="3828468"/>
            <a:ext cx="182880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1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Poppins"/>
                <a:ea typeface="Poppins"/>
                <a:cs typeface="Poppins"/>
                <a:sym typeface="Poppins"/>
                <a:hlinkClick r:id="rId5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Aditya Chandra</a:t>
            </a:r>
          </a:p>
        </p:txBody>
      </p:sp>
      <p:sp>
        <p:nvSpPr>
          <p:cNvPr id="236" name="Text 4"/>
          <p:cNvSpPr txBox="1"/>
          <p:nvPr/>
        </p:nvSpPr>
        <p:spPr>
          <a:xfrm>
            <a:off x="609448" y="4097200"/>
            <a:ext cx="1828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Managing Director &amp; CEO</a:t>
            </a:r>
          </a:p>
        </p:txBody>
      </p:sp>
      <p:pic>
        <p:nvPicPr>
          <p:cNvPr id="237" name="Image 1" descr="Image 1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66848" y="2194560"/>
            <a:ext cx="1371601" cy="1606732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ext 5">
            <a:hlinkClick r:id="rId6" invalidUrl="" action="" tgtFrame="" tooltip="" history="1" highlightClick="0" endSnd="0"/>
          </p:cNvPr>
          <p:cNvSpPr txBox="1"/>
          <p:nvPr/>
        </p:nvSpPr>
        <p:spPr>
          <a:xfrm>
            <a:off x="2438248" y="3828468"/>
            <a:ext cx="182880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1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Poppins"/>
                <a:ea typeface="Poppins"/>
                <a:cs typeface="Poppins"/>
                <a:sym typeface="Poppins"/>
                <a:hlinkClick r:id="rId8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 invalidUrl="" action="" tgtFrame="" tooltip="" history="1" highlightClick="0" endSnd="0"/>
              </a:rPr>
              <a:t>Pritesh Angane</a:t>
            </a:r>
          </a:p>
        </p:txBody>
      </p:sp>
      <p:sp>
        <p:nvSpPr>
          <p:cNvPr id="239" name="Text 6"/>
          <p:cNvSpPr txBox="1"/>
          <p:nvPr/>
        </p:nvSpPr>
        <p:spPr>
          <a:xfrm>
            <a:off x="2438248" y="4097200"/>
            <a:ext cx="1828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Chief Strategy Officer</a:t>
            </a:r>
          </a:p>
        </p:txBody>
      </p:sp>
      <p:pic>
        <p:nvPicPr>
          <p:cNvPr id="240" name="Image 2" descr="Image 2">
            <a:hlinkClick r:id="rId9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495648" y="2194560"/>
            <a:ext cx="1371601" cy="160673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ext 7">
            <a:hlinkClick r:id="rId9" invalidUrl="" action="" tgtFrame="" tooltip="" history="1" highlightClick="0" endSnd="0"/>
          </p:cNvPr>
          <p:cNvSpPr txBox="1"/>
          <p:nvPr/>
        </p:nvSpPr>
        <p:spPr>
          <a:xfrm>
            <a:off x="4267048" y="3828468"/>
            <a:ext cx="182880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1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Poppins"/>
                <a:ea typeface="Poppins"/>
                <a:cs typeface="Poppins"/>
                <a:sym typeface="Poppins"/>
                <a:hlinkClick r:id="rId11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1" invalidUrl="" action="" tgtFrame="" tooltip="" history="1" highlightClick="0" endSnd="0"/>
              </a:rPr>
              <a:t>Anaica Mehra</a:t>
            </a:r>
          </a:p>
        </p:txBody>
      </p:sp>
      <p:sp>
        <p:nvSpPr>
          <p:cNvPr id="242" name="Text 8"/>
          <p:cNvSpPr txBox="1"/>
          <p:nvPr/>
        </p:nvSpPr>
        <p:spPr>
          <a:xfrm>
            <a:off x="4267048" y="4097200"/>
            <a:ext cx="1828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Brand Director</a:t>
            </a:r>
          </a:p>
        </p:txBody>
      </p:sp>
      <p:pic>
        <p:nvPicPr>
          <p:cNvPr id="243" name="Image 3" descr="Image 3">
            <a:hlinkClick r:id="rId1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324448" y="2194560"/>
            <a:ext cx="1371601" cy="160673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ext 9">
            <a:hlinkClick r:id="rId12" invalidUrl="" action="" tgtFrame="" tooltip="" history="1" highlightClick="0" endSnd="0"/>
          </p:cNvPr>
          <p:cNvSpPr txBox="1"/>
          <p:nvPr/>
        </p:nvSpPr>
        <p:spPr>
          <a:xfrm>
            <a:off x="6095848" y="3828468"/>
            <a:ext cx="182880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1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Poppins"/>
                <a:ea typeface="Poppins"/>
                <a:cs typeface="Poppins"/>
                <a:sym typeface="Poppins"/>
                <a:hlinkClick r:id="rId14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4" invalidUrl="" action="" tgtFrame="" tooltip="" history="1" highlightClick="0" endSnd="0"/>
              </a:rPr>
              <a:t>Hiren Vyas</a:t>
            </a:r>
          </a:p>
        </p:txBody>
      </p:sp>
      <p:sp>
        <p:nvSpPr>
          <p:cNvPr id="245" name="Text 10"/>
          <p:cNvSpPr txBox="1"/>
          <p:nvPr/>
        </p:nvSpPr>
        <p:spPr>
          <a:xfrm>
            <a:off x="6095848" y="4097200"/>
            <a:ext cx="1828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Creative Director</a:t>
            </a:r>
          </a:p>
        </p:txBody>
      </p:sp>
      <p:pic>
        <p:nvPicPr>
          <p:cNvPr id="246" name="Image 4" descr="Image 4">
            <a:hlinkClick r:id="rId1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8153248" y="2194560"/>
            <a:ext cx="1371601" cy="1606732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ext 11">
            <a:hlinkClick r:id="rId15" invalidUrl="" action="" tgtFrame="" tooltip="" history="1" highlightClick="0" endSnd="0"/>
          </p:cNvPr>
          <p:cNvSpPr txBox="1"/>
          <p:nvPr/>
        </p:nvSpPr>
        <p:spPr>
          <a:xfrm>
            <a:off x="7924648" y="3828468"/>
            <a:ext cx="18288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1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Poppins"/>
                <a:ea typeface="Poppins"/>
                <a:cs typeface="Poppins"/>
                <a:sym typeface="Poppins"/>
                <a:hlinkClick r:id="rId17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7" invalidUrl="" action="" tgtFrame="" tooltip="" history="1" highlightClick="0" endSnd="0"/>
              </a:rPr>
              <a:t>Anmol Mahajan</a:t>
            </a:r>
          </a:p>
        </p:txBody>
      </p:sp>
      <p:sp>
        <p:nvSpPr>
          <p:cNvPr id="248" name="Text 12"/>
          <p:cNvSpPr txBox="1"/>
          <p:nvPr/>
        </p:nvSpPr>
        <p:spPr>
          <a:xfrm>
            <a:off x="7924648" y="4097200"/>
            <a:ext cx="182880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Creative Director</a:t>
            </a:r>
          </a:p>
        </p:txBody>
      </p:sp>
      <p:pic>
        <p:nvPicPr>
          <p:cNvPr id="249" name="Image 5" descr="Image 5">
            <a:hlinkClick r:id="rId1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9982048" y="2194560"/>
            <a:ext cx="1371601" cy="1606732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ext 13">
            <a:hlinkClick r:id="rId18" invalidUrl="" action="" tgtFrame="" tooltip="" history="1" highlightClick="0" endSnd="0"/>
          </p:cNvPr>
          <p:cNvSpPr txBox="1"/>
          <p:nvPr/>
        </p:nvSpPr>
        <p:spPr>
          <a:xfrm>
            <a:off x="9753448" y="3828468"/>
            <a:ext cx="18288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1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Poppins"/>
                <a:ea typeface="Poppins"/>
                <a:cs typeface="Poppins"/>
                <a:sym typeface="Poppins"/>
                <a:hlinkClick r:id="rId20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0" invalidUrl="" action="" tgtFrame="" tooltip="" history="1" highlightClick="0" endSnd="0"/>
              </a:rPr>
              <a:t>Sarthak Gaikwad</a:t>
            </a:r>
          </a:p>
        </p:txBody>
      </p:sp>
      <p:sp>
        <p:nvSpPr>
          <p:cNvPr id="251" name="Text 14"/>
          <p:cNvSpPr txBox="1"/>
          <p:nvPr/>
        </p:nvSpPr>
        <p:spPr>
          <a:xfrm>
            <a:off x="9753448" y="4097200"/>
            <a:ext cx="182880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Director, Technology</a:t>
            </a:r>
          </a:p>
        </p:txBody>
      </p:sp>
      <p:pic>
        <p:nvPicPr>
          <p:cNvPr id="252" name="Image 6" descr="Image 6">
            <a:hlinkClick r:id="rId21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838047" y="4434840"/>
            <a:ext cx="1371601" cy="1606732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Text 15">
            <a:hlinkClick r:id="rId21" invalidUrl="" action="" tgtFrame="" tooltip="" history="1" highlightClick="0" endSnd="0"/>
          </p:cNvPr>
          <p:cNvSpPr txBox="1"/>
          <p:nvPr/>
        </p:nvSpPr>
        <p:spPr>
          <a:xfrm>
            <a:off x="609448" y="6068749"/>
            <a:ext cx="182880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1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Poppins"/>
                <a:ea typeface="Poppins"/>
                <a:cs typeface="Poppins"/>
                <a:sym typeface="Poppins"/>
                <a:hlinkClick r:id="rId23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3" invalidUrl="" action="" tgtFrame="" tooltip="" history="1" highlightClick="0" endSnd="0"/>
              </a:rPr>
              <a:t>Roque Fernandes</a:t>
            </a:r>
          </a:p>
        </p:txBody>
      </p:sp>
      <p:sp>
        <p:nvSpPr>
          <p:cNvPr id="254" name="Text 16"/>
          <p:cNvSpPr txBox="1"/>
          <p:nvPr/>
        </p:nvSpPr>
        <p:spPr>
          <a:xfrm>
            <a:off x="609448" y="6337480"/>
            <a:ext cx="1828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Associate Creative Director</a:t>
            </a:r>
          </a:p>
        </p:txBody>
      </p:sp>
      <p:pic>
        <p:nvPicPr>
          <p:cNvPr id="255" name="Image 7" descr="Image 7">
            <a:hlinkClick r:id="rId2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2666848" y="4434840"/>
            <a:ext cx="1371601" cy="1606732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ext 17">
            <a:hlinkClick r:id="rId24" invalidUrl="" action="" tgtFrame="" tooltip="" history="1" highlightClick="0" endSnd="0"/>
          </p:cNvPr>
          <p:cNvSpPr txBox="1"/>
          <p:nvPr/>
        </p:nvSpPr>
        <p:spPr>
          <a:xfrm>
            <a:off x="2438248" y="6068749"/>
            <a:ext cx="182880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1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Poppins"/>
                <a:ea typeface="Poppins"/>
                <a:cs typeface="Poppins"/>
                <a:sym typeface="Poppins"/>
                <a:hlinkClick r:id="rId26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6" invalidUrl="" action="" tgtFrame="" tooltip="" history="1" highlightClick="0" endSnd="0"/>
              </a:rPr>
              <a:t>Aditi Rampure</a:t>
            </a:r>
          </a:p>
        </p:txBody>
      </p:sp>
      <p:sp>
        <p:nvSpPr>
          <p:cNvPr id="257" name="Text 18"/>
          <p:cNvSpPr txBox="1"/>
          <p:nvPr/>
        </p:nvSpPr>
        <p:spPr>
          <a:xfrm>
            <a:off x="2438248" y="6337480"/>
            <a:ext cx="1828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Associate Creative Director</a:t>
            </a:r>
          </a:p>
        </p:txBody>
      </p:sp>
      <p:pic>
        <p:nvPicPr>
          <p:cNvPr id="258" name="Image 8" descr="Image 8">
            <a:hlinkClick r:id="rId27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4495648" y="4434840"/>
            <a:ext cx="1371601" cy="1606732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ext 19">
            <a:hlinkClick r:id="rId27" invalidUrl="" action="" tgtFrame="" tooltip="" history="1" highlightClick="0" endSnd="0"/>
          </p:cNvPr>
          <p:cNvSpPr txBox="1"/>
          <p:nvPr/>
        </p:nvSpPr>
        <p:spPr>
          <a:xfrm>
            <a:off x="4267048" y="6068749"/>
            <a:ext cx="182880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1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Poppins"/>
                <a:ea typeface="Poppins"/>
                <a:cs typeface="Poppins"/>
                <a:sym typeface="Poppins"/>
                <a:hlinkClick r:id="rId29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9" invalidUrl="" action="" tgtFrame="" tooltip="" history="1" highlightClick="0" endSnd="0"/>
              </a:rPr>
              <a:t>Kanika Mathur</a:t>
            </a:r>
          </a:p>
        </p:txBody>
      </p:sp>
      <p:sp>
        <p:nvSpPr>
          <p:cNvPr id="260" name="Text 20"/>
          <p:cNvSpPr txBox="1"/>
          <p:nvPr/>
        </p:nvSpPr>
        <p:spPr>
          <a:xfrm>
            <a:off x="4267048" y="6337480"/>
            <a:ext cx="1828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Engineering Lead</a:t>
            </a:r>
          </a:p>
        </p:txBody>
      </p:sp>
      <p:pic>
        <p:nvPicPr>
          <p:cNvPr id="261" name="Image 9" descr="Image 9">
            <a:hlinkClick r:id="rId3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6324448" y="4434840"/>
            <a:ext cx="1371601" cy="1606732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ext 21">
            <a:hlinkClick r:id="rId30" invalidUrl="" action="" tgtFrame="" tooltip="" history="1" highlightClick="0" endSnd="0"/>
          </p:cNvPr>
          <p:cNvSpPr txBox="1"/>
          <p:nvPr/>
        </p:nvSpPr>
        <p:spPr>
          <a:xfrm>
            <a:off x="6095848" y="6068749"/>
            <a:ext cx="182880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1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Poppins"/>
                <a:ea typeface="Poppins"/>
                <a:cs typeface="Poppins"/>
                <a:sym typeface="Poppins"/>
                <a:hlinkClick r:id="rId3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2" invalidUrl="" action="" tgtFrame="" tooltip="" history="1" highlightClick="0" endSnd="0"/>
              </a:rPr>
              <a:t>Saurabh Pandey</a:t>
            </a:r>
          </a:p>
        </p:txBody>
      </p:sp>
      <p:sp>
        <p:nvSpPr>
          <p:cNvPr id="263" name="Text 22"/>
          <p:cNvSpPr txBox="1"/>
          <p:nvPr/>
        </p:nvSpPr>
        <p:spPr>
          <a:xfrm>
            <a:off x="6095848" y="6337480"/>
            <a:ext cx="18288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Engineering Lead</a:t>
            </a:r>
          </a:p>
        </p:txBody>
      </p:sp>
      <p:pic>
        <p:nvPicPr>
          <p:cNvPr id="264" name="Image 10" descr="Image 10">
            <a:hlinkClick r:id="rId3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4">
            <a:extLst/>
          </a:blip>
          <a:stretch>
            <a:fillRect/>
          </a:stretch>
        </p:blipFill>
        <p:spPr>
          <a:xfrm>
            <a:off x="8153248" y="4434840"/>
            <a:ext cx="1371601" cy="160673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ext 23">
            <a:hlinkClick r:id="rId33" invalidUrl="" action="" tgtFrame="" tooltip="" history="1" highlightClick="0" endSnd="0"/>
          </p:cNvPr>
          <p:cNvSpPr txBox="1"/>
          <p:nvPr/>
        </p:nvSpPr>
        <p:spPr>
          <a:xfrm>
            <a:off x="7924648" y="6068749"/>
            <a:ext cx="18288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1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Poppins"/>
                <a:ea typeface="Poppins"/>
                <a:cs typeface="Poppins"/>
                <a:sym typeface="Poppins"/>
                <a:hlinkClick r:id="rId35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5" invalidUrl="" action="" tgtFrame="" tooltip="" history="1" highlightClick="0" endSnd="0"/>
              </a:rPr>
              <a:t>Nikhil Nair</a:t>
            </a:r>
          </a:p>
        </p:txBody>
      </p:sp>
      <p:sp>
        <p:nvSpPr>
          <p:cNvPr id="266" name="Text 24"/>
          <p:cNvSpPr txBox="1"/>
          <p:nvPr/>
        </p:nvSpPr>
        <p:spPr>
          <a:xfrm>
            <a:off x="7924648" y="6337480"/>
            <a:ext cx="182880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9FB0C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Product &amp; UX Designer</a:t>
            </a:r>
          </a:p>
        </p:txBody>
      </p:sp>
      <p:pic>
        <p:nvPicPr>
          <p:cNvPr id="267" name="Image 11" descr="Image 11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OFFERING · WHAT WE DO</a:t>
            </a:r>
          </a:p>
        </p:txBody>
      </p:sp>
      <p:sp>
        <p:nvSpPr>
          <p:cNvPr id="270" name="Shape 1"/>
          <p:cNvSpPr/>
          <p:nvPr/>
        </p:nvSpPr>
        <p:spPr>
          <a:xfrm>
            <a:off x="2011679" y="2057399"/>
            <a:ext cx="3566162" cy="3566162"/>
          </a:xfrm>
          <a:prstGeom prst="ellipse">
            <a:avLst/>
          </a:prstGeom>
          <a:ln>
            <a:solidFill>
              <a:srgbClr val="FFFFFF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1" name="Shape 2"/>
          <p:cNvSpPr/>
          <p:nvPr/>
        </p:nvSpPr>
        <p:spPr>
          <a:xfrm>
            <a:off x="2715767" y="2761488"/>
            <a:ext cx="2157985" cy="2157985"/>
          </a:xfrm>
          <a:prstGeom prst="ellipse">
            <a:avLst/>
          </a:prstGeom>
          <a:ln>
            <a:solidFill>
              <a:srgbClr val="FFFFFF">
                <a:alpha val="13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2" name="Shape 3"/>
          <p:cNvSpPr/>
          <p:nvPr/>
        </p:nvSpPr>
        <p:spPr>
          <a:xfrm rot="2700000">
            <a:off x="3712464" y="3438144"/>
            <a:ext cx="164593" cy="164593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3" name="Text 4"/>
          <p:cNvSpPr txBox="1"/>
          <p:nvPr/>
        </p:nvSpPr>
        <p:spPr>
          <a:xfrm>
            <a:off x="2651759" y="3787394"/>
            <a:ext cx="228600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Consumer</a:t>
            </a:r>
          </a:p>
        </p:txBody>
      </p:sp>
      <p:sp>
        <p:nvSpPr>
          <p:cNvPr id="274" name="Shape 5"/>
          <p:cNvSpPr/>
          <p:nvPr/>
        </p:nvSpPr>
        <p:spPr>
          <a:xfrm>
            <a:off x="3657599" y="1920239"/>
            <a:ext cx="274322" cy="274321"/>
          </a:xfrm>
          <a:prstGeom prst="ellipse">
            <a:avLst/>
          </a:prstGeom>
          <a:solidFill>
            <a:srgbClr val="3E3C8C"/>
          </a:solidFill>
          <a:ln w="15875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5" name="Text 6"/>
          <p:cNvSpPr txBox="1"/>
          <p:nvPr/>
        </p:nvSpPr>
        <p:spPr>
          <a:xfrm>
            <a:off x="2651759" y="1636522"/>
            <a:ext cx="22860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100">
                <a:solidFill>
                  <a:srgbClr val="3E3C8C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Consulting</a:t>
            </a:r>
          </a:p>
        </p:txBody>
      </p:sp>
      <p:sp>
        <p:nvSpPr>
          <p:cNvPr id="276" name="Shape 7"/>
          <p:cNvSpPr/>
          <p:nvPr/>
        </p:nvSpPr>
        <p:spPr>
          <a:xfrm>
            <a:off x="4982436" y="2506499"/>
            <a:ext cx="146305" cy="146305"/>
          </a:xfrm>
          <a:prstGeom prst="ellipse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7" name="Text 8"/>
          <p:cNvSpPr txBox="1"/>
          <p:nvPr/>
        </p:nvSpPr>
        <p:spPr>
          <a:xfrm>
            <a:off x="5284187" y="2451381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Communication</a:t>
            </a:r>
          </a:p>
        </p:txBody>
      </p:sp>
      <p:sp>
        <p:nvSpPr>
          <p:cNvPr id="278" name="Shape 9"/>
          <p:cNvSpPr/>
          <p:nvPr/>
        </p:nvSpPr>
        <p:spPr>
          <a:xfrm>
            <a:off x="5504688" y="3767328"/>
            <a:ext cx="146305" cy="146305"/>
          </a:xfrm>
          <a:prstGeom prst="ellipse">
            <a:avLst/>
          </a:prstGeom>
          <a:solidFill>
            <a:srgbClr val="E05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9" name="Text 10"/>
          <p:cNvSpPr txBox="1"/>
          <p:nvPr/>
        </p:nvSpPr>
        <p:spPr>
          <a:xfrm>
            <a:off x="5806440" y="3712209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Content</a:t>
            </a:r>
          </a:p>
        </p:txBody>
      </p:sp>
      <p:sp>
        <p:nvSpPr>
          <p:cNvPr id="280" name="Shape 11"/>
          <p:cNvSpPr/>
          <p:nvPr/>
        </p:nvSpPr>
        <p:spPr>
          <a:xfrm>
            <a:off x="4982436" y="5028155"/>
            <a:ext cx="146305" cy="146305"/>
          </a:xfrm>
          <a:prstGeom prst="ellipse">
            <a:avLst/>
          </a:prstGeom>
          <a:solidFill>
            <a:srgbClr val="EFA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1" name="Text 12"/>
          <p:cNvSpPr txBox="1"/>
          <p:nvPr/>
        </p:nvSpPr>
        <p:spPr>
          <a:xfrm>
            <a:off x="5284187" y="4973037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Discovery</a:t>
            </a:r>
          </a:p>
        </p:txBody>
      </p:sp>
      <p:sp>
        <p:nvSpPr>
          <p:cNvPr id="282" name="Shape 13"/>
          <p:cNvSpPr/>
          <p:nvPr/>
        </p:nvSpPr>
        <p:spPr>
          <a:xfrm>
            <a:off x="3721608" y="5550408"/>
            <a:ext cx="146305" cy="146305"/>
          </a:xfrm>
          <a:prstGeom prst="ellipse">
            <a:avLst/>
          </a:prstGeom>
          <a:solidFill>
            <a:srgbClr val="8E5BA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3" name="Text 14"/>
          <p:cNvSpPr txBox="1"/>
          <p:nvPr/>
        </p:nvSpPr>
        <p:spPr>
          <a:xfrm>
            <a:off x="2651759" y="5934202"/>
            <a:ext cx="22860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Influence</a:t>
            </a:r>
          </a:p>
        </p:txBody>
      </p:sp>
      <p:sp>
        <p:nvSpPr>
          <p:cNvPr id="284" name="Shape 15"/>
          <p:cNvSpPr/>
          <p:nvPr/>
        </p:nvSpPr>
        <p:spPr>
          <a:xfrm>
            <a:off x="2460780" y="5028155"/>
            <a:ext cx="146305" cy="146305"/>
          </a:xfrm>
          <a:prstGeom prst="ellipse">
            <a:avLst/>
          </a:prstGeom>
          <a:solidFill>
            <a:srgbClr val="2E9B8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5" name="Text 16"/>
          <p:cNvSpPr txBox="1"/>
          <p:nvPr/>
        </p:nvSpPr>
        <p:spPr>
          <a:xfrm>
            <a:off x="979451" y="4973037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Experiences</a:t>
            </a:r>
          </a:p>
        </p:txBody>
      </p:sp>
      <p:sp>
        <p:nvSpPr>
          <p:cNvPr id="286" name="Shape 17"/>
          <p:cNvSpPr/>
          <p:nvPr/>
        </p:nvSpPr>
        <p:spPr>
          <a:xfrm>
            <a:off x="1938527" y="3767328"/>
            <a:ext cx="146305" cy="146305"/>
          </a:xfrm>
          <a:prstGeom prst="ellipse">
            <a:avLst/>
          </a:prstGeom>
          <a:solidFill>
            <a:srgbClr val="1C9AD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7" name="Text 18"/>
          <p:cNvSpPr txBox="1"/>
          <p:nvPr/>
        </p:nvSpPr>
        <p:spPr>
          <a:xfrm>
            <a:off x="457200" y="3712209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Technology</a:t>
            </a:r>
          </a:p>
        </p:txBody>
      </p:sp>
      <p:sp>
        <p:nvSpPr>
          <p:cNvPr id="288" name="Shape 19"/>
          <p:cNvSpPr/>
          <p:nvPr/>
        </p:nvSpPr>
        <p:spPr>
          <a:xfrm>
            <a:off x="2460780" y="2506499"/>
            <a:ext cx="146305" cy="146305"/>
          </a:xfrm>
          <a:prstGeom prst="ellipse">
            <a:avLst/>
          </a:prstGeom>
          <a:solidFill>
            <a:srgbClr val="F2D63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9" name="Text 20"/>
          <p:cNvSpPr txBox="1"/>
          <p:nvPr/>
        </p:nvSpPr>
        <p:spPr>
          <a:xfrm>
            <a:off x="979451" y="2368831"/>
            <a:ext cx="132588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Marketing &amp; Data Sciences</a:t>
            </a:r>
          </a:p>
        </p:txBody>
      </p:sp>
      <p:sp>
        <p:nvSpPr>
          <p:cNvPr id="290" name="Shape 21"/>
          <p:cNvSpPr/>
          <p:nvPr/>
        </p:nvSpPr>
        <p:spPr>
          <a:xfrm rot="2700000">
            <a:off x="7360920" y="2121407"/>
            <a:ext cx="237744" cy="237744"/>
          </a:xfrm>
          <a:prstGeom prst="rect">
            <a:avLst/>
          </a:prstGeom>
          <a:solidFill>
            <a:srgbClr val="3E3C8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1" name="Text 22"/>
          <p:cNvSpPr txBox="1"/>
          <p:nvPr/>
        </p:nvSpPr>
        <p:spPr>
          <a:xfrm>
            <a:off x="7863839" y="1987549"/>
            <a:ext cx="438912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Consulting</a:t>
            </a:r>
          </a:p>
        </p:txBody>
      </p:sp>
      <p:sp>
        <p:nvSpPr>
          <p:cNvPr id="292" name="Text 23"/>
          <p:cNvSpPr txBox="1"/>
          <p:nvPr/>
        </p:nvSpPr>
        <p:spPr>
          <a:xfrm>
            <a:off x="7406639" y="3034792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Brand &amp; Communication Strategy</a:t>
            </a:r>
          </a:p>
        </p:txBody>
      </p:sp>
      <p:sp>
        <p:nvSpPr>
          <p:cNvPr id="293" name="Shape 24"/>
          <p:cNvSpPr/>
          <p:nvPr/>
        </p:nvSpPr>
        <p:spPr>
          <a:xfrm>
            <a:off x="7360919" y="3401567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4" name="Text 25"/>
          <p:cNvSpPr txBox="1"/>
          <p:nvPr/>
        </p:nvSpPr>
        <p:spPr>
          <a:xfrm>
            <a:off x="7406639" y="3546856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Brand Positioning</a:t>
            </a:r>
          </a:p>
        </p:txBody>
      </p:sp>
      <p:sp>
        <p:nvSpPr>
          <p:cNvPr id="295" name="Shape 26"/>
          <p:cNvSpPr/>
          <p:nvPr/>
        </p:nvSpPr>
        <p:spPr>
          <a:xfrm>
            <a:off x="7360919" y="3913632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6" name="Text 27"/>
          <p:cNvSpPr txBox="1"/>
          <p:nvPr/>
        </p:nvSpPr>
        <p:spPr>
          <a:xfrm>
            <a:off x="7406639" y="4058920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Identity &amp; Design Systems</a:t>
            </a:r>
          </a:p>
        </p:txBody>
      </p:sp>
      <p:sp>
        <p:nvSpPr>
          <p:cNvPr id="297" name="Shape 28"/>
          <p:cNvSpPr/>
          <p:nvPr/>
        </p:nvSpPr>
        <p:spPr>
          <a:xfrm>
            <a:off x="7360919" y="4425696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8" name="Text 29"/>
          <p:cNvSpPr txBox="1"/>
          <p:nvPr/>
        </p:nvSpPr>
        <p:spPr>
          <a:xfrm>
            <a:off x="7406639" y="4570983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Integrated &amp; Digital Marketing Strategy</a:t>
            </a:r>
          </a:p>
        </p:txBody>
      </p:sp>
      <p:sp>
        <p:nvSpPr>
          <p:cNvPr id="299" name="Shape 30"/>
          <p:cNvSpPr/>
          <p:nvPr/>
        </p:nvSpPr>
        <p:spPr>
          <a:xfrm>
            <a:off x="7360919" y="4937759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0" name="Text 31"/>
          <p:cNvSpPr txBox="1"/>
          <p:nvPr/>
        </p:nvSpPr>
        <p:spPr>
          <a:xfrm>
            <a:off x="7406639" y="5083047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Consumer Experience</a:t>
            </a:r>
          </a:p>
        </p:txBody>
      </p:sp>
      <p:sp>
        <p:nvSpPr>
          <p:cNvPr id="301" name="Shape 32"/>
          <p:cNvSpPr/>
          <p:nvPr/>
        </p:nvSpPr>
        <p:spPr>
          <a:xfrm>
            <a:off x="7360919" y="5449823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2" name="Text 33"/>
          <p:cNvSpPr txBox="1"/>
          <p:nvPr/>
        </p:nvSpPr>
        <p:spPr>
          <a:xfrm>
            <a:off x="7406639" y="5595112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Digital Transformation</a:t>
            </a:r>
          </a:p>
        </p:txBody>
      </p:sp>
      <p:sp>
        <p:nvSpPr>
          <p:cNvPr id="303" name="Shape 34"/>
          <p:cNvSpPr/>
          <p:nvPr/>
        </p:nvSpPr>
        <p:spPr>
          <a:xfrm>
            <a:off x="7360919" y="5961888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4" name="Text 35"/>
          <p:cNvSpPr txBox="1"/>
          <p:nvPr/>
        </p:nvSpPr>
        <p:spPr>
          <a:xfrm>
            <a:off x="7406639" y="6107176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Growth &amp; Innovation</a:t>
            </a:r>
          </a:p>
        </p:txBody>
      </p:sp>
      <p:sp>
        <p:nvSpPr>
          <p:cNvPr id="305" name="Shape 36"/>
          <p:cNvSpPr/>
          <p:nvPr/>
        </p:nvSpPr>
        <p:spPr>
          <a:xfrm>
            <a:off x="7360919" y="6473952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06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 0"/>
          <p:cNvSpPr txBox="1"/>
          <p:nvPr/>
        </p:nvSpPr>
        <p:spPr>
          <a:xfrm>
            <a:off x="594360" y="419607"/>
            <a:ext cx="996696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400" sz="13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OFFERING · WHAT WE DO</a:t>
            </a:r>
          </a:p>
        </p:txBody>
      </p:sp>
      <p:sp>
        <p:nvSpPr>
          <p:cNvPr id="309" name="Shape 1"/>
          <p:cNvSpPr/>
          <p:nvPr/>
        </p:nvSpPr>
        <p:spPr>
          <a:xfrm>
            <a:off x="2011679" y="2057399"/>
            <a:ext cx="3566162" cy="3566162"/>
          </a:xfrm>
          <a:prstGeom prst="ellipse">
            <a:avLst/>
          </a:prstGeom>
          <a:ln>
            <a:solidFill>
              <a:srgbClr val="FFFFFF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10" name="Shape 2"/>
          <p:cNvSpPr/>
          <p:nvPr/>
        </p:nvSpPr>
        <p:spPr>
          <a:xfrm>
            <a:off x="2715767" y="2761488"/>
            <a:ext cx="2157985" cy="2157985"/>
          </a:xfrm>
          <a:prstGeom prst="ellipse">
            <a:avLst/>
          </a:prstGeom>
          <a:ln>
            <a:solidFill>
              <a:srgbClr val="FFFFFF">
                <a:alpha val="13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11" name="Shape 3"/>
          <p:cNvSpPr/>
          <p:nvPr/>
        </p:nvSpPr>
        <p:spPr>
          <a:xfrm rot="2700000">
            <a:off x="3712464" y="3438144"/>
            <a:ext cx="164593" cy="164593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2" name="Text 4"/>
          <p:cNvSpPr txBox="1"/>
          <p:nvPr/>
        </p:nvSpPr>
        <p:spPr>
          <a:xfrm>
            <a:off x="2651759" y="3787394"/>
            <a:ext cx="228600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Consumer</a:t>
            </a:r>
          </a:p>
        </p:txBody>
      </p:sp>
      <p:sp>
        <p:nvSpPr>
          <p:cNvPr id="313" name="Shape 5"/>
          <p:cNvSpPr/>
          <p:nvPr/>
        </p:nvSpPr>
        <p:spPr>
          <a:xfrm>
            <a:off x="3721608" y="1984248"/>
            <a:ext cx="146305" cy="146305"/>
          </a:xfrm>
          <a:prstGeom prst="ellipse">
            <a:avLst/>
          </a:prstGeom>
          <a:solidFill>
            <a:srgbClr val="3E3C8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4" name="Text 6"/>
          <p:cNvSpPr txBox="1"/>
          <p:nvPr/>
        </p:nvSpPr>
        <p:spPr>
          <a:xfrm>
            <a:off x="2651759" y="1636522"/>
            <a:ext cx="22860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Consulting</a:t>
            </a:r>
          </a:p>
        </p:txBody>
      </p:sp>
      <p:sp>
        <p:nvSpPr>
          <p:cNvPr id="315" name="Shape 7"/>
          <p:cNvSpPr/>
          <p:nvPr/>
        </p:nvSpPr>
        <p:spPr>
          <a:xfrm>
            <a:off x="4918428" y="2442491"/>
            <a:ext cx="274321" cy="274322"/>
          </a:xfrm>
          <a:prstGeom prst="ellipse">
            <a:avLst/>
          </a:prstGeom>
          <a:solidFill>
            <a:srgbClr val="E0457E"/>
          </a:solidFill>
          <a:ln w="15875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16" name="Text 8"/>
          <p:cNvSpPr txBox="1"/>
          <p:nvPr/>
        </p:nvSpPr>
        <p:spPr>
          <a:xfrm>
            <a:off x="5284187" y="2451381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100">
                <a:solidFill>
                  <a:srgbClr val="E0457E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Communication</a:t>
            </a:r>
          </a:p>
        </p:txBody>
      </p:sp>
      <p:sp>
        <p:nvSpPr>
          <p:cNvPr id="317" name="Shape 9"/>
          <p:cNvSpPr/>
          <p:nvPr/>
        </p:nvSpPr>
        <p:spPr>
          <a:xfrm>
            <a:off x="5504688" y="3767328"/>
            <a:ext cx="146305" cy="146305"/>
          </a:xfrm>
          <a:prstGeom prst="ellipse">
            <a:avLst/>
          </a:prstGeom>
          <a:solidFill>
            <a:srgbClr val="E05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8" name="Text 10"/>
          <p:cNvSpPr txBox="1"/>
          <p:nvPr/>
        </p:nvSpPr>
        <p:spPr>
          <a:xfrm>
            <a:off x="5806440" y="3712209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Content</a:t>
            </a:r>
          </a:p>
        </p:txBody>
      </p:sp>
      <p:sp>
        <p:nvSpPr>
          <p:cNvPr id="319" name="Shape 11"/>
          <p:cNvSpPr/>
          <p:nvPr/>
        </p:nvSpPr>
        <p:spPr>
          <a:xfrm>
            <a:off x="4982436" y="5028155"/>
            <a:ext cx="146305" cy="146305"/>
          </a:xfrm>
          <a:prstGeom prst="ellipse">
            <a:avLst/>
          </a:prstGeom>
          <a:solidFill>
            <a:srgbClr val="EFA62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0" name="Text 12"/>
          <p:cNvSpPr txBox="1"/>
          <p:nvPr/>
        </p:nvSpPr>
        <p:spPr>
          <a:xfrm>
            <a:off x="5284187" y="4973037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Discovery</a:t>
            </a:r>
          </a:p>
        </p:txBody>
      </p:sp>
      <p:sp>
        <p:nvSpPr>
          <p:cNvPr id="321" name="Shape 13"/>
          <p:cNvSpPr/>
          <p:nvPr/>
        </p:nvSpPr>
        <p:spPr>
          <a:xfrm>
            <a:off x="3721608" y="5550408"/>
            <a:ext cx="146305" cy="146305"/>
          </a:xfrm>
          <a:prstGeom prst="ellipse">
            <a:avLst/>
          </a:prstGeom>
          <a:solidFill>
            <a:srgbClr val="8E5BA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2" name="Text 14"/>
          <p:cNvSpPr txBox="1"/>
          <p:nvPr/>
        </p:nvSpPr>
        <p:spPr>
          <a:xfrm>
            <a:off x="2651759" y="5934202"/>
            <a:ext cx="22860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Influence</a:t>
            </a:r>
          </a:p>
        </p:txBody>
      </p:sp>
      <p:sp>
        <p:nvSpPr>
          <p:cNvPr id="323" name="Shape 15"/>
          <p:cNvSpPr/>
          <p:nvPr/>
        </p:nvSpPr>
        <p:spPr>
          <a:xfrm>
            <a:off x="2460780" y="5028155"/>
            <a:ext cx="146305" cy="146305"/>
          </a:xfrm>
          <a:prstGeom prst="ellipse">
            <a:avLst/>
          </a:prstGeom>
          <a:solidFill>
            <a:srgbClr val="2E9B8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4" name="Text 16"/>
          <p:cNvSpPr txBox="1"/>
          <p:nvPr/>
        </p:nvSpPr>
        <p:spPr>
          <a:xfrm>
            <a:off x="979451" y="4973037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Experiences</a:t>
            </a:r>
          </a:p>
        </p:txBody>
      </p:sp>
      <p:sp>
        <p:nvSpPr>
          <p:cNvPr id="325" name="Shape 17"/>
          <p:cNvSpPr/>
          <p:nvPr/>
        </p:nvSpPr>
        <p:spPr>
          <a:xfrm>
            <a:off x="1938527" y="3767328"/>
            <a:ext cx="146305" cy="146305"/>
          </a:xfrm>
          <a:prstGeom prst="ellipse">
            <a:avLst/>
          </a:prstGeom>
          <a:solidFill>
            <a:srgbClr val="1C9AD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6" name="Text 18"/>
          <p:cNvSpPr txBox="1"/>
          <p:nvPr/>
        </p:nvSpPr>
        <p:spPr>
          <a:xfrm>
            <a:off x="457200" y="3712209"/>
            <a:ext cx="13258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Technology</a:t>
            </a:r>
          </a:p>
        </p:txBody>
      </p:sp>
      <p:sp>
        <p:nvSpPr>
          <p:cNvPr id="327" name="Shape 19"/>
          <p:cNvSpPr/>
          <p:nvPr/>
        </p:nvSpPr>
        <p:spPr>
          <a:xfrm>
            <a:off x="2460780" y="2506499"/>
            <a:ext cx="146305" cy="146305"/>
          </a:xfrm>
          <a:prstGeom prst="ellipse">
            <a:avLst/>
          </a:prstGeom>
          <a:solidFill>
            <a:srgbClr val="F2D63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8" name="Text 20"/>
          <p:cNvSpPr txBox="1"/>
          <p:nvPr/>
        </p:nvSpPr>
        <p:spPr>
          <a:xfrm>
            <a:off x="979451" y="2368831"/>
            <a:ext cx="132588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Marketing &amp; Data Sciences</a:t>
            </a:r>
          </a:p>
        </p:txBody>
      </p:sp>
      <p:sp>
        <p:nvSpPr>
          <p:cNvPr id="329" name="Shape 21"/>
          <p:cNvSpPr/>
          <p:nvPr/>
        </p:nvSpPr>
        <p:spPr>
          <a:xfrm rot="2700000">
            <a:off x="7360920" y="2121407"/>
            <a:ext cx="237744" cy="237744"/>
          </a:xfrm>
          <a:prstGeom prst="rect">
            <a:avLst/>
          </a:prstGeom>
          <a:solidFill>
            <a:srgbClr val="E045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0" name="Text 22"/>
          <p:cNvSpPr txBox="1"/>
          <p:nvPr/>
        </p:nvSpPr>
        <p:spPr>
          <a:xfrm>
            <a:off x="7863839" y="1987549"/>
            <a:ext cx="438912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Communication</a:t>
            </a:r>
          </a:p>
        </p:txBody>
      </p:sp>
      <p:sp>
        <p:nvSpPr>
          <p:cNvPr id="331" name="Text 23"/>
          <p:cNvSpPr txBox="1"/>
          <p:nvPr/>
        </p:nvSpPr>
        <p:spPr>
          <a:xfrm>
            <a:off x="7406639" y="3034792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Campaigns &amp; Creative Strategy</a:t>
            </a:r>
          </a:p>
        </p:txBody>
      </p:sp>
      <p:sp>
        <p:nvSpPr>
          <p:cNvPr id="332" name="Shape 24"/>
          <p:cNvSpPr/>
          <p:nvPr/>
        </p:nvSpPr>
        <p:spPr>
          <a:xfrm>
            <a:off x="7360919" y="3401567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3" name="Text 25"/>
          <p:cNvSpPr txBox="1"/>
          <p:nvPr/>
        </p:nvSpPr>
        <p:spPr>
          <a:xfrm>
            <a:off x="7406639" y="3546856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Social &amp; Community Management</a:t>
            </a:r>
          </a:p>
        </p:txBody>
      </p:sp>
      <p:sp>
        <p:nvSpPr>
          <p:cNvPr id="334" name="Shape 26"/>
          <p:cNvSpPr/>
          <p:nvPr/>
        </p:nvSpPr>
        <p:spPr>
          <a:xfrm>
            <a:off x="7360919" y="3913632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5" name="Text 27"/>
          <p:cNvSpPr txBox="1"/>
          <p:nvPr/>
        </p:nvSpPr>
        <p:spPr>
          <a:xfrm>
            <a:off x="7406639" y="4058920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Corporate &amp; Internal Communication</a:t>
            </a:r>
          </a:p>
        </p:txBody>
      </p:sp>
      <p:sp>
        <p:nvSpPr>
          <p:cNvPr id="336" name="Shape 28"/>
          <p:cNvSpPr/>
          <p:nvPr/>
        </p:nvSpPr>
        <p:spPr>
          <a:xfrm>
            <a:off x="7360919" y="4425696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7" name="Text 29"/>
          <p:cNvSpPr txBox="1"/>
          <p:nvPr/>
        </p:nvSpPr>
        <p:spPr>
          <a:xfrm>
            <a:off x="7406639" y="4570983"/>
            <a:ext cx="45262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300">
                <a:solidFill>
                  <a:srgbClr val="D7E0E8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Marketing Collateral &amp; Sales Assets</a:t>
            </a:r>
          </a:p>
        </p:txBody>
      </p:sp>
      <p:sp>
        <p:nvSpPr>
          <p:cNvPr id="338" name="Shape 30"/>
          <p:cNvSpPr/>
          <p:nvPr/>
        </p:nvSpPr>
        <p:spPr>
          <a:xfrm>
            <a:off x="7360919" y="4937759"/>
            <a:ext cx="4617721" cy="1"/>
          </a:xfrm>
          <a:prstGeom prst="line">
            <a:avLst/>
          </a:prstGeom>
          <a:ln w="6350">
            <a:solidFill>
              <a:srgbClr val="FFFFFF">
                <a:alpha val="18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39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8916" y="292608"/>
            <a:ext cx="488732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